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9" r:id="rId1"/>
  </p:sldMasterIdLst>
  <p:notesMasterIdLst>
    <p:notesMasterId r:id="rId27"/>
  </p:notesMasterIdLst>
  <p:handoutMasterIdLst>
    <p:handoutMasterId r:id="rId28"/>
  </p:handoutMasterIdLst>
  <p:sldIdLst>
    <p:sldId id="538" r:id="rId2"/>
    <p:sldId id="524" r:id="rId3"/>
    <p:sldId id="529" r:id="rId4"/>
    <p:sldId id="549" r:id="rId5"/>
    <p:sldId id="550" r:id="rId6"/>
    <p:sldId id="523" r:id="rId7"/>
    <p:sldId id="522" r:id="rId8"/>
    <p:sldId id="556" r:id="rId9"/>
    <p:sldId id="555" r:id="rId10"/>
    <p:sldId id="559" r:id="rId11"/>
    <p:sldId id="544" r:id="rId12"/>
    <p:sldId id="539" r:id="rId13"/>
    <p:sldId id="551" r:id="rId14"/>
    <p:sldId id="536" r:id="rId15"/>
    <p:sldId id="533" r:id="rId16"/>
    <p:sldId id="528" r:id="rId17"/>
    <p:sldId id="525" r:id="rId18"/>
    <p:sldId id="530" r:id="rId19"/>
    <p:sldId id="542" r:id="rId20"/>
    <p:sldId id="532" r:id="rId21"/>
    <p:sldId id="543" r:id="rId22"/>
    <p:sldId id="531" r:id="rId23"/>
    <p:sldId id="553" r:id="rId24"/>
    <p:sldId id="554" r:id="rId25"/>
    <p:sldId id="552" r:id="rId26"/>
  </p:sldIdLst>
  <p:sldSz cx="9144000" cy="5143500" type="screen16x9"/>
  <p:notesSz cx="68580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3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777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916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556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1944" algn="l" defTabSz="912777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38333" algn="l" defTabSz="912777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194727" algn="l" defTabSz="912777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1115" algn="l" defTabSz="912777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3E9"/>
    <a:srgbClr val="0000FF"/>
    <a:srgbClr val="F85A5A"/>
    <a:srgbClr val="66CCFF"/>
    <a:srgbClr val="FA8282"/>
    <a:srgbClr val="FFFF99"/>
    <a:srgbClr val="FF3333"/>
    <a:srgbClr val="B0F939"/>
    <a:srgbClr val="DE63F7"/>
    <a:srgbClr val="6FD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97514" autoAdjust="0"/>
  </p:normalViewPr>
  <p:slideViewPr>
    <p:cSldViewPr>
      <p:cViewPr>
        <p:scale>
          <a:sx n="100" d="100"/>
          <a:sy n="100" d="100"/>
        </p:scale>
        <p:origin x="-2016" y="-8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5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5.1153299584579086E-2"/>
          <c:y val="2.5360031465324406E-2"/>
          <c:w val="0.95236681503195719"/>
          <c:h val="0.907288552899840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Вторичное заселение</c:v>
                </c:pt>
              </c:strCache>
            </c:strRef>
          </c:tx>
          <c:spPr>
            <a:solidFill>
              <a:srgbClr val="FF3333">
                <a:alpha val="67843"/>
              </a:srgbClr>
            </a:solidFill>
            <a:ln w="3159">
              <a:solidFill>
                <a:schemeClr val="bg1"/>
              </a:solidFill>
            </a:ln>
          </c:spPr>
          <c:invertIfNegative val="0"/>
          <c:dLbls>
            <c:spPr>
              <a:noFill/>
              <a:ln w="25267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20.100000000000001</c:v>
                </c:pt>
                <c:pt idx="1">
                  <c:v>41.2</c:v>
                </c:pt>
                <c:pt idx="2" formatCode="0.0">
                  <c:v>60.1</c:v>
                </c:pt>
                <c:pt idx="3">
                  <c:v>85.7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2A-4943-909B-7949218D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shape val="box"/>
        <c:axId val="94547968"/>
        <c:axId val="94699904"/>
        <c:axId val="0"/>
      </c:bar3DChart>
      <c:catAx>
        <c:axId val="9454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60000"/>
          <a:lstStyle/>
          <a:p>
            <a:pPr algn="just">
              <a:defRPr sz="1600" b="1">
                <a:ln>
                  <a:solidFill>
                    <a:srgbClr val="FFFF99"/>
                  </a:solidFill>
                </a:ln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4699904"/>
        <c:crosses val="autoZero"/>
        <c:auto val="1"/>
        <c:lblAlgn val="ctr"/>
        <c:lblOffset val="100"/>
        <c:noMultiLvlLbl val="0"/>
      </c:catAx>
      <c:valAx>
        <c:axId val="9469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 algn="ctr">
              <a:defRPr lang="ru-RU" sz="1600" b="1" i="0" u="none" strike="noStrike" kern="1200" baseline="0">
                <a:ln>
                  <a:solidFill>
                    <a:schemeClr val="bg1"/>
                  </a:solidFill>
                </a:ln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4547968"/>
        <c:crosses val="autoZero"/>
        <c:crossBetween val="between"/>
      </c:valAx>
      <c:spPr>
        <a:noFill/>
        <a:ln w="2536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596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61430-14AF-4BD2-A750-87E263FED548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A449D9-BC53-4AE4-8BC1-6495D51A518E}">
      <dgm:prSet phldrT="[Текст]"/>
      <dgm:spPr/>
      <dgm:t>
        <a:bodyPr/>
        <a:lstStyle/>
        <a:p>
          <a:endParaRPr lang="ru-RU" dirty="0"/>
        </a:p>
      </dgm:t>
    </dgm:pt>
    <dgm:pt modelId="{567D55B0-7AAE-4394-89B3-5E9B82D4D73F}" type="sibTrans" cxnId="{8961F3FD-0452-4C18-9219-DB46442EAE43}">
      <dgm:prSet/>
      <dgm:spPr/>
      <dgm:t>
        <a:bodyPr/>
        <a:lstStyle/>
        <a:p>
          <a:endParaRPr lang="ru-RU"/>
        </a:p>
      </dgm:t>
    </dgm:pt>
    <dgm:pt modelId="{08253643-4C0C-40B6-B8BB-08521C58F7F6}" type="parTrans" cxnId="{8961F3FD-0452-4C18-9219-DB46442EAE43}">
      <dgm:prSet/>
      <dgm:spPr/>
      <dgm:t>
        <a:bodyPr/>
        <a:lstStyle/>
        <a:p>
          <a:endParaRPr lang="ru-RU"/>
        </a:p>
      </dgm:t>
    </dgm:pt>
    <dgm:pt modelId="{A75A5CE8-B5D4-498D-A661-1BDF6732D1D6}" type="pres">
      <dgm:prSet presAssocID="{37961430-14AF-4BD2-A750-87E263FED54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52137B40-B543-42AC-9A70-8A6E77D84331}" type="pres">
      <dgm:prSet presAssocID="{37961430-14AF-4BD2-A750-87E263FED548}" presName="arrowNode" presStyleLbl="node1" presStyleIdx="0" presStyleCnt="1" custAng="21151140" custFlipVert="1" custScaleX="106662" custScaleY="100000" custLinFactNeighborX="17014" custLinFactNeighborY="4276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9C411B32-B490-478E-A23B-1C90DFE99841}" type="pres">
      <dgm:prSet presAssocID="{9CA449D9-BC53-4AE4-8BC1-6495D51A518E}" presName="txNode1" presStyleLbl="revTx" presStyleIdx="0" presStyleCnt="1" custLinFactNeighborY="36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31665-8BE4-44EF-890E-79D99BC72E6F}" type="presOf" srcId="{37961430-14AF-4BD2-A750-87E263FED548}" destId="{A75A5CE8-B5D4-498D-A661-1BDF6732D1D6}" srcOrd="0" destOrd="0" presId="urn:microsoft.com/office/officeart/2009/3/layout/DescendingProcess"/>
    <dgm:cxn modelId="{71F84FA2-4FC0-48A1-BC9E-5BA7D9B9B193}" type="presOf" srcId="{9CA449D9-BC53-4AE4-8BC1-6495D51A518E}" destId="{9C411B32-B490-478E-A23B-1C90DFE99841}" srcOrd="0" destOrd="0" presId="urn:microsoft.com/office/officeart/2009/3/layout/DescendingProcess"/>
    <dgm:cxn modelId="{8961F3FD-0452-4C18-9219-DB46442EAE43}" srcId="{37961430-14AF-4BD2-A750-87E263FED548}" destId="{9CA449D9-BC53-4AE4-8BC1-6495D51A518E}" srcOrd="0" destOrd="0" parTransId="{08253643-4C0C-40B6-B8BB-08521C58F7F6}" sibTransId="{567D55B0-7AAE-4394-89B3-5E9B82D4D73F}"/>
    <dgm:cxn modelId="{35B36E22-9D8D-4B9F-8053-C5594CCC2E1A}" type="presParOf" srcId="{A75A5CE8-B5D4-498D-A661-1BDF6732D1D6}" destId="{52137B40-B543-42AC-9A70-8A6E77D84331}" srcOrd="0" destOrd="0" presId="urn:microsoft.com/office/officeart/2009/3/layout/DescendingProcess"/>
    <dgm:cxn modelId="{0282E2EB-55FE-40E7-BA58-E1D8A6C60997}" type="presParOf" srcId="{A75A5CE8-B5D4-498D-A661-1BDF6732D1D6}" destId="{9C411B32-B490-478E-A23B-1C90DFE99841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B40-B543-42AC-9A70-8A6E77D84331}">
      <dsp:nvSpPr>
        <dsp:cNvPr id="0" name=""/>
        <dsp:cNvSpPr/>
      </dsp:nvSpPr>
      <dsp:spPr>
        <a:xfrm rot="17652486" flipV="1">
          <a:off x="1166657" y="626184"/>
          <a:ext cx="2515064" cy="1981261"/>
        </a:xfrm>
        <a:prstGeom prst="swooshArrow">
          <a:avLst>
            <a:gd name="adj1" fmla="val 16310"/>
            <a:gd name="adj2" fmla="val 3137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9C411B32-B490-478E-A23B-1C90DFE99841}">
      <dsp:nvSpPr>
        <dsp:cNvPr id="0" name=""/>
        <dsp:cNvSpPr/>
      </dsp:nvSpPr>
      <dsp:spPr>
        <a:xfrm>
          <a:off x="574397" y="172169"/>
          <a:ext cx="1212402" cy="47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74397" y="172169"/>
        <a:ext cx="1212402" cy="47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3D0B7-E005-4B5C-ACBB-1241F2E2009C}" type="datetime12">
              <a:rPr lang="ru-RU" smtClean="0"/>
              <a:pPr/>
              <a:t>11:10 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72547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28242"/>
            <a:ext cx="2972547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F6484-9940-4541-A177-E0341F53B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9283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3084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39" tIns="45670" rIns="91339" bIns="45670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311" y="1"/>
            <a:ext cx="2973084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39" tIns="45670" rIns="91339" bIns="45670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200"/>
            </a:lvl1pPr>
          </a:lstStyle>
          <a:p>
            <a:pPr>
              <a:defRPr/>
            </a:pPr>
            <a:fld id="{98B45F39-5C15-40FF-B5A7-0FAFF5FD93E9}" type="datetime12">
              <a:rPr lang="ru-RU" smtClean="0"/>
              <a:pPr>
                <a:defRPr/>
              </a:pPr>
              <a:t>11:10 </a:t>
            </a:fld>
            <a:endParaRPr lang="ru-RU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650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1" y="4716464"/>
            <a:ext cx="5487042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39" tIns="45670" rIns="91339" bIns="456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5"/>
            <a:ext cx="2973084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39" tIns="45670" rIns="91339" bIns="45670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311" y="9428165"/>
            <a:ext cx="2973084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39" tIns="45670" rIns="91339" bIns="45670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200"/>
            </a:lvl1pPr>
          </a:lstStyle>
          <a:p>
            <a:pPr>
              <a:defRPr/>
            </a:pPr>
            <a:fld id="{3FCD54F3-5119-4425-AAE9-355A8C3017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304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63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7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6916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55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1944" algn="l" defTabSz="9127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333" algn="l" defTabSz="9127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727" algn="l" defTabSz="9127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115" algn="l" defTabSz="9127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87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28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3" y="746125"/>
            <a:ext cx="6616700" cy="37211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906" y="4714355"/>
            <a:ext cx="5032190" cy="4466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547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79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23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089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475" y="744538"/>
            <a:ext cx="6623050" cy="3725862"/>
          </a:xfrm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xfrm>
            <a:off x="685362" y="4715269"/>
            <a:ext cx="5487278" cy="4467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2" tIns="45226" rIns="90452" bIns="45226"/>
          <a:lstStyle/>
          <a:p>
            <a:endParaRPr lang="ru-RU" altLang="ru-RU" dirty="0"/>
          </a:p>
        </p:txBody>
      </p:sp>
      <p:sp>
        <p:nvSpPr>
          <p:cNvPr id="81924" name="Номер слайда 3"/>
          <p:cNvSpPr txBox="1">
            <a:spLocks noGrp="1"/>
          </p:cNvSpPr>
          <p:nvPr/>
        </p:nvSpPr>
        <p:spPr bwMode="auto">
          <a:xfrm>
            <a:off x="3885178" y="9428222"/>
            <a:ext cx="2971727" cy="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2" tIns="45226" rIns="90452" bIns="45226" anchor="b"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4685213-741D-491D-8687-D5792F57E475}" type="slidenum">
              <a:rPr lang="ru-RU" altLang="ru-RU" sz="1200" b="0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1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05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A9AF60-D1D7-494F-842B-904EF949CA5B}" type="slidenum">
              <a:rPr lang="ru-RU" altLang="ru-RU" sz="1200" b="0" smtClean="0">
                <a:solidFill>
                  <a:srgbClr val="000000"/>
                </a:solidFill>
              </a:rPr>
              <a:pPr eaLnBrk="1" hangingPunct="1"/>
              <a:t>23</a:t>
            </a:fld>
            <a:endParaRPr lang="ru-RU" altLang="ru-R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4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F2C5-A196-4382-AC97-16E0DDDD53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99937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2110-E4D2-4B08-9146-9226023A22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00367"/>
      </p:ext>
    </p:extLst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778A-CE48-4609-8B4F-13604C5FF4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4074"/>
      </p:ext>
    </p:extLst>
  </p:cSld>
  <p:clrMapOvr>
    <a:masterClrMapping/>
  </p:clrMapOvr>
  <p:transition spd="slow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741C1-ACAB-4189-824E-A72BE3CBECCF}" type="datetime1">
              <a:rPr lang="ru-RU" smtClean="0"/>
              <a:pPr>
                <a:defRPr/>
              </a:pPr>
              <a:t>09.11.2016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70C04-4AB6-46CC-8BE9-F87E9738BA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736534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BAA08-1932-449F-9AB8-5C18A544C2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664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3863-DABD-47BA-A8F8-BC6AF6B5B3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3023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B8EC-FD35-4F4F-8CFB-36D6D7F0B2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72766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4" indent="0">
              <a:buNone/>
              <a:defRPr sz="2000" b="1"/>
            </a:lvl2pPr>
            <a:lvl3pPr marL="913048" indent="0">
              <a:buNone/>
              <a:defRPr sz="1800" b="1"/>
            </a:lvl3pPr>
            <a:lvl4pPr marL="1369572" indent="0">
              <a:buNone/>
              <a:defRPr sz="1600" b="1"/>
            </a:lvl4pPr>
            <a:lvl5pPr marL="1826098" indent="0">
              <a:buNone/>
              <a:defRPr sz="1600" b="1"/>
            </a:lvl5pPr>
            <a:lvl6pPr marL="2282625" indent="0">
              <a:buNone/>
              <a:defRPr sz="1600" b="1"/>
            </a:lvl6pPr>
            <a:lvl7pPr marL="2739146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1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4" indent="0">
              <a:buNone/>
              <a:defRPr sz="2000" b="1"/>
            </a:lvl2pPr>
            <a:lvl3pPr marL="913048" indent="0">
              <a:buNone/>
              <a:defRPr sz="1800" b="1"/>
            </a:lvl3pPr>
            <a:lvl4pPr marL="1369572" indent="0">
              <a:buNone/>
              <a:defRPr sz="1600" b="1"/>
            </a:lvl4pPr>
            <a:lvl5pPr marL="1826098" indent="0">
              <a:buNone/>
              <a:defRPr sz="1600" b="1"/>
            </a:lvl5pPr>
            <a:lvl6pPr marL="2282625" indent="0">
              <a:buNone/>
              <a:defRPr sz="1600" b="1"/>
            </a:lvl6pPr>
            <a:lvl7pPr marL="2739146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1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D038-FC52-43F0-87D9-077B19F355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06208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86ED-1CB2-4384-A752-71A06070C5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34032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19E9-9650-45DA-80BE-D977C3DD3D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33920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4" indent="0">
              <a:buNone/>
              <a:defRPr sz="1200"/>
            </a:lvl2pPr>
            <a:lvl3pPr marL="913048" indent="0">
              <a:buNone/>
              <a:defRPr sz="1000"/>
            </a:lvl3pPr>
            <a:lvl4pPr marL="1369572" indent="0">
              <a:buNone/>
              <a:defRPr sz="900"/>
            </a:lvl4pPr>
            <a:lvl5pPr marL="1826098" indent="0">
              <a:buNone/>
              <a:defRPr sz="900"/>
            </a:lvl5pPr>
            <a:lvl6pPr marL="2282625" indent="0">
              <a:buNone/>
              <a:defRPr sz="900"/>
            </a:lvl6pPr>
            <a:lvl7pPr marL="2739146" indent="0">
              <a:buNone/>
              <a:defRPr sz="900"/>
            </a:lvl7pPr>
            <a:lvl8pPr marL="3195672" indent="0">
              <a:buNone/>
              <a:defRPr sz="900"/>
            </a:lvl8pPr>
            <a:lvl9pPr marL="36521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16AB0-B9BF-48ED-994D-AD98B87C9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0753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4" indent="0">
              <a:buNone/>
              <a:defRPr sz="2800"/>
            </a:lvl2pPr>
            <a:lvl3pPr marL="913048" indent="0">
              <a:buNone/>
              <a:defRPr sz="2400"/>
            </a:lvl3pPr>
            <a:lvl4pPr marL="1369572" indent="0">
              <a:buNone/>
              <a:defRPr sz="2000"/>
            </a:lvl4pPr>
            <a:lvl5pPr marL="1826098" indent="0">
              <a:buNone/>
              <a:defRPr sz="2000"/>
            </a:lvl5pPr>
            <a:lvl6pPr marL="2282625" indent="0">
              <a:buNone/>
              <a:defRPr sz="2000"/>
            </a:lvl6pPr>
            <a:lvl7pPr marL="2739146" indent="0">
              <a:buNone/>
              <a:defRPr sz="2000"/>
            </a:lvl7pPr>
            <a:lvl8pPr marL="3195672" indent="0">
              <a:buNone/>
              <a:defRPr sz="2000"/>
            </a:lvl8pPr>
            <a:lvl9pPr marL="36521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4" indent="0">
              <a:buNone/>
              <a:defRPr sz="1200"/>
            </a:lvl2pPr>
            <a:lvl3pPr marL="913048" indent="0">
              <a:buNone/>
              <a:defRPr sz="1000"/>
            </a:lvl3pPr>
            <a:lvl4pPr marL="1369572" indent="0">
              <a:buNone/>
              <a:defRPr sz="900"/>
            </a:lvl4pPr>
            <a:lvl5pPr marL="1826098" indent="0">
              <a:buNone/>
              <a:defRPr sz="900"/>
            </a:lvl5pPr>
            <a:lvl6pPr marL="2282625" indent="0">
              <a:buNone/>
              <a:defRPr sz="900"/>
            </a:lvl6pPr>
            <a:lvl7pPr marL="2739146" indent="0">
              <a:buNone/>
              <a:defRPr sz="900"/>
            </a:lvl7pPr>
            <a:lvl8pPr marL="3195672" indent="0">
              <a:buNone/>
              <a:defRPr sz="900"/>
            </a:lvl8pPr>
            <a:lvl9pPr marL="36521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5BD6-C05B-4E50-9E37-13EC808AFE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71323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06" tIns="45646" rIns="91306" bIns="4564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6" tIns="45646" rIns="91306" bIns="4564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06" tIns="45646" rIns="91306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8F74F9-802F-40D7-8106-3ED543A3C577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09.11.2016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06" tIns="45646" rIns="91306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06" tIns="45646" rIns="91306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A8B5FB5-9C41-48A6-A808-0B922E4A54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13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 spd="slow">
    <p:cover dir="r"/>
  </p:transition>
  <p:hf hdr="0" ftr="0" dt="0"/>
  <p:txStyles>
    <p:titleStyle>
      <a:lvl1pPr algn="ctr" defTabSz="9130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3" indent="-342393" algn="l" defTabSz="913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3" indent="-285327" algn="l" defTabSz="9130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1" indent="-228262" algn="l" defTabSz="9130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34" indent="-228262" algn="l" defTabSz="9130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61" indent="-228262" algn="l" defTabSz="9130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85" indent="-228262" algn="l" defTabSz="9130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08" indent="-228262" algn="l" defTabSz="9130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33" indent="-228262" algn="l" defTabSz="9130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57" indent="-228262" algn="l" defTabSz="9130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4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8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2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98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25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46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72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99" algn="l" defTabSz="9130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9.jpg"/><Relationship Id="rId10" Type="http://schemas.openxmlformats.org/officeDocument/2006/relationships/image" Target="../media/image42.jpg"/><Relationship Id="rId4" Type="http://schemas.openxmlformats.org/officeDocument/2006/relationships/image" Target="../media/image38.jp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2.wmf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wmf"/><Relationship Id="rId11" Type="http://schemas.openxmlformats.org/officeDocument/2006/relationships/image" Target="../media/image58.jpe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2.wmf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png"/><Relationship Id="rId5" Type="http://schemas.openxmlformats.org/officeDocument/2006/relationships/image" Target="../media/image76.jpeg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microsoft.com/office/2007/relationships/hdphoto" Target="../media/hdphoto3.wdp"/><Relationship Id="rId5" Type="http://schemas.openxmlformats.org/officeDocument/2006/relationships/image" Target="../media/image81.png"/><Relationship Id="rId10" Type="http://schemas.openxmlformats.org/officeDocument/2006/relationships/image" Target="../media/image82.jpeg"/><Relationship Id="rId4" Type="http://schemas.openxmlformats.org/officeDocument/2006/relationships/image" Target="../media/image80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4.jpeg"/><Relationship Id="rId3" Type="http://schemas.openxmlformats.org/officeDocument/2006/relationships/image" Target="../media/image8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diagramLayout" Target="../diagrams/layout1.xml"/><Relationship Id="rId11" Type="http://schemas.openxmlformats.org/officeDocument/2006/relationships/oleObject" Target="../embeddings/oleObject20.bin"/><Relationship Id="rId5" Type="http://schemas.openxmlformats.org/officeDocument/2006/relationships/diagramData" Target="../diagrams/data1.xml"/><Relationship Id="rId10" Type="http://schemas.openxmlformats.org/officeDocument/2006/relationships/image" Target="../media/image83.jpeg"/><Relationship Id="rId4" Type="http://schemas.openxmlformats.org/officeDocument/2006/relationships/chart" Target="../charts/chart1.xml"/><Relationship Id="rId9" Type="http://schemas.microsoft.com/office/2007/relationships/diagramDrawing" Target="../diagrams/drawing1.xml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8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6.jpeg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85.jpeg"/><Relationship Id="rId9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03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9.jpeg"/><Relationship Id="rId20" Type="http://schemas.openxmlformats.org/officeDocument/2006/relationships/image" Target="../media/image102.jpeg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24" Type="http://schemas.openxmlformats.org/officeDocument/2006/relationships/image" Target="../media/image2.wmf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93.jpeg"/><Relationship Id="rId19" Type="http://schemas.openxmlformats.org/officeDocument/2006/relationships/image" Target="../media/image7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Relationship Id="rId22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52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2.wmf"/><Relationship Id="rId10" Type="http://schemas.openxmlformats.org/officeDocument/2006/relationships/image" Target="../media/image110.jpe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3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14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oleObject" Target="../embeddings/oleObject5.bin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commons.wikimedia.org/wiki/File:May_2011_Parade_-_troops.jpeg?uselang=ru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19" Type="http://schemas.openxmlformats.org/officeDocument/2006/relationships/image" Target="../media/image2.wmf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hyperlink" Target="https://commons.wikimedia.org/wiki/File:Topol_TEL.jpg?uselang=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4.jpg"/><Relationship Id="rId10" Type="http://schemas.openxmlformats.org/officeDocument/2006/relationships/image" Target="../media/image37.jp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107950" y="3354451"/>
            <a:ext cx="8928100" cy="108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Всероссийская информационно-агитационная акция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«Есть такая профессия – Родину защищать!»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(20 октября – 20 декабря 2016 г.)</a:t>
            </a:r>
          </a:p>
        </p:txBody>
      </p:sp>
      <p:pic>
        <p:nvPicPr>
          <p:cNvPr id="71683" name="Picture 6" descr="C:\Documents and Settings\User\Рабочий стол\Фото центр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27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60346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1" name="Ромб 3"/>
          <p:cNvSpPr>
            <a:spLocks noChangeArrowheads="1"/>
          </p:cNvSpPr>
          <p:nvPr/>
        </p:nvSpPr>
        <p:spPr bwMode="auto">
          <a:xfrm>
            <a:off x="2958823" y="1881435"/>
            <a:ext cx="3240000" cy="1944000"/>
          </a:xfrm>
          <a:prstGeom prst="diamond">
            <a:avLst/>
          </a:prstGeom>
          <a:blipFill dpi="0" rotWithShape="1">
            <a:blip r:embed="rId4"/>
            <a:srcRect/>
            <a:stretch>
              <a:fillRect l="1000" t="1000" r="1000" b="1000"/>
            </a:stretch>
          </a:blipFill>
          <a:ln w="19050" algn="ctr">
            <a:solidFill>
              <a:srgbClr val="FF3333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440"/>
          </a:p>
        </p:txBody>
      </p:sp>
      <p:sp>
        <p:nvSpPr>
          <p:cNvPr id="5" name="Прямоугольник с одним вырезанным углом 4"/>
          <p:cNvSpPr/>
          <p:nvPr/>
        </p:nvSpPr>
        <p:spPr bwMode="auto">
          <a:xfrm>
            <a:off x="232943" y="2882930"/>
            <a:ext cx="4320000" cy="2160001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>
            <a:blip r:embed="rId5"/>
            <a:srcRect/>
            <a:stretch>
              <a:fillRect b="-6454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48984" y="37213"/>
          <a:ext cx="504000" cy="58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CorelDRAW" r:id="rId6" imgW="4245864" imgH="5090160" progId="">
                  <p:embed/>
                </p:oleObj>
              </mc:Choice>
              <mc:Fallback>
                <p:oleObj name="CorelDRAW" r:id="rId6" imgW="4245864" imgH="5090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4" y="37213"/>
                        <a:ext cx="504000" cy="58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83460" y="201993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ВС РФ в Сирийской Арабской Республике</a:t>
            </a:r>
          </a:p>
        </p:txBody>
      </p:sp>
      <p:sp>
        <p:nvSpPr>
          <p:cNvPr id="12" name="Прямоугольник с одним вырезанным углом 4"/>
          <p:cNvSpPr/>
          <p:nvPr/>
        </p:nvSpPr>
        <p:spPr bwMode="auto">
          <a:xfrm flipH="1">
            <a:off x="4604703" y="2882931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1000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3" name="Прямоугольник с одним вырезанным углом 4"/>
          <p:cNvSpPr/>
          <p:nvPr/>
        </p:nvSpPr>
        <p:spPr bwMode="auto">
          <a:xfrm flipV="1">
            <a:off x="232943" y="665077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20" name="Прямоугольник с одним вырезанным углом 4"/>
          <p:cNvSpPr>
            <a:spLocks/>
          </p:cNvSpPr>
          <p:nvPr/>
        </p:nvSpPr>
        <p:spPr bwMode="auto">
          <a:xfrm flipH="1" flipV="1">
            <a:off x="4604703" y="663939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 t="-4000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7557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8585" y="608648"/>
            <a:ext cx="8926830" cy="4407694"/>
          </a:xfrm>
          <a:prstGeom prst="roundRect">
            <a:avLst>
              <a:gd name="adj" fmla="val 2134"/>
            </a:avLst>
          </a:prstGeom>
          <a:solidFill>
            <a:schemeClr val="bg2">
              <a:lumMod val="60000"/>
              <a:lumOff val="40000"/>
              <a:alpha val="19000"/>
            </a:schemeClr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2296" tIns="41148" rIns="82296" bIns="41148"/>
          <a:lstStyle>
            <a:lvl1pPr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ru-RU" sz="5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95486"/>
            <a:ext cx="9144000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качества жизни и быта военнослужащих</a:t>
            </a:r>
          </a:p>
        </p:txBody>
      </p:sp>
      <p:pic>
        <p:nvPicPr>
          <p:cNvPr id="67591" name="Рисунок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734651"/>
            <a:ext cx="3304698" cy="2032839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</p:pic>
      <p:sp>
        <p:nvSpPr>
          <p:cNvPr id="67592" name="Блок-схема: извлечение 20"/>
          <p:cNvSpPr>
            <a:spLocks noChangeArrowheads="1"/>
          </p:cNvSpPr>
          <p:nvPr/>
        </p:nvSpPr>
        <p:spPr bwMode="auto">
          <a:xfrm>
            <a:off x="295752" y="3661887"/>
            <a:ext cx="5313521" cy="1183005"/>
          </a:xfrm>
          <a:prstGeom prst="flowChartExtra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lIns="82296" tIns="41148" rIns="82296" bIns="41148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19" name="Блок-схема: ручной ввод 18"/>
          <p:cNvSpPr/>
          <p:nvPr/>
        </p:nvSpPr>
        <p:spPr bwMode="auto">
          <a:xfrm rot="10800000">
            <a:off x="229918" y="2895786"/>
            <a:ext cx="2721902" cy="194352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3"/>
              <a:gd name="connsiteY0" fmla="*/ 6159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23 w 10023"/>
              <a:gd name="connsiteY3" fmla="*/ 10000 h 10000"/>
              <a:gd name="connsiteX4" fmla="*/ 0 w 10023"/>
              <a:gd name="connsiteY4" fmla="*/ 615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3" h="10000">
                <a:moveTo>
                  <a:pt x="0" y="6159"/>
                </a:moveTo>
                <a:lnTo>
                  <a:pt x="10023" y="0"/>
                </a:lnTo>
                <a:lnTo>
                  <a:pt x="10023" y="10000"/>
                </a:lnTo>
                <a:lnTo>
                  <a:pt x="23" y="10000"/>
                </a:lnTo>
                <a:cubicBezTo>
                  <a:pt x="15" y="8720"/>
                  <a:pt x="8" y="7439"/>
                  <a:pt x="0" y="6159"/>
                </a:cubicBezTo>
                <a:close/>
              </a:path>
            </a:pathLst>
          </a:custGeom>
          <a:blipFill dpi="0" rotWithShape="0">
            <a:blip r:embed="rId6" cstate="print"/>
            <a:srcRect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Блок-схема: ручной ввод 18"/>
          <p:cNvSpPr/>
          <p:nvPr/>
        </p:nvSpPr>
        <p:spPr bwMode="auto">
          <a:xfrm rot="10800000">
            <a:off x="2951821" y="2895786"/>
            <a:ext cx="2721902" cy="194352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3"/>
              <a:gd name="connsiteY0" fmla="*/ 6159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23 w 10023"/>
              <a:gd name="connsiteY3" fmla="*/ 10000 h 10000"/>
              <a:gd name="connsiteX4" fmla="*/ 0 w 10023"/>
              <a:gd name="connsiteY4" fmla="*/ 615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3" h="10000">
                <a:moveTo>
                  <a:pt x="0" y="6159"/>
                </a:moveTo>
                <a:lnTo>
                  <a:pt x="10023" y="0"/>
                </a:lnTo>
                <a:lnTo>
                  <a:pt x="10023" y="10000"/>
                </a:lnTo>
                <a:lnTo>
                  <a:pt x="23" y="10000"/>
                </a:lnTo>
                <a:cubicBezTo>
                  <a:pt x="15" y="8720"/>
                  <a:pt x="8" y="7439"/>
                  <a:pt x="0" y="6159"/>
                </a:cubicBezTo>
                <a:close/>
              </a:path>
            </a:pathLst>
          </a:custGeom>
          <a:blipFill dpi="0" rotWithShape="0">
            <a:blip r:embed="rId7" cstate="print"/>
            <a:srcRect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1080000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Блок-схема: ручной ввод 18"/>
          <p:cNvSpPr/>
          <p:nvPr/>
        </p:nvSpPr>
        <p:spPr bwMode="auto">
          <a:xfrm rot="10800000">
            <a:off x="5766463" y="740522"/>
            <a:ext cx="3192978" cy="213863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3"/>
              <a:gd name="connsiteY0" fmla="*/ 6159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23 w 10023"/>
              <a:gd name="connsiteY3" fmla="*/ 10000 h 10000"/>
              <a:gd name="connsiteX4" fmla="*/ 0 w 10023"/>
              <a:gd name="connsiteY4" fmla="*/ 6159 h 10000"/>
              <a:gd name="connsiteX0" fmla="*/ 0 w 10064"/>
              <a:gd name="connsiteY0" fmla="*/ 2592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592 h 10000"/>
              <a:gd name="connsiteX0" fmla="*/ 0 w 10078"/>
              <a:gd name="connsiteY0" fmla="*/ 2271 h 10000"/>
              <a:gd name="connsiteX1" fmla="*/ 10078 w 10078"/>
              <a:gd name="connsiteY1" fmla="*/ 0 h 10000"/>
              <a:gd name="connsiteX2" fmla="*/ 10078 w 10078"/>
              <a:gd name="connsiteY2" fmla="*/ 10000 h 10000"/>
              <a:gd name="connsiteX3" fmla="*/ 78 w 10078"/>
              <a:gd name="connsiteY3" fmla="*/ 10000 h 10000"/>
              <a:gd name="connsiteX4" fmla="*/ 0 w 10078"/>
              <a:gd name="connsiteY4" fmla="*/ 22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8" h="10000">
                <a:moveTo>
                  <a:pt x="0" y="2271"/>
                </a:moveTo>
                <a:lnTo>
                  <a:pt x="10078" y="0"/>
                </a:lnTo>
                <a:lnTo>
                  <a:pt x="10078" y="10000"/>
                </a:lnTo>
                <a:lnTo>
                  <a:pt x="78" y="10000"/>
                </a:lnTo>
                <a:cubicBezTo>
                  <a:pt x="70" y="8720"/>
                  <a:pt x="8" y="3551"/>
                  <a:pt x="0" y="2271"/>
                </a:cubicBezTo>
                <a:close/>
              </a:path>
            </a:pathLst>
          </a:custGeom>
          <a:blipFill dpi="0" rotWithShape="0">
            <a:blip r:embed="rId8" cstate="print"/>
            <a:srcRect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Блок-схема: ручной ввод 29"/>
          <p:cNvSpPr/>
          <p:nvPr/>
        </p:nvSpPr>
        <p:spPr bwMode="auto">
          <a:xfrm>
            <a:off x="5766463" y="2442136"/>
            <a:ext cx="3188543" cy="2403011"/>
          </a:xfrm>
          <a:prstGeom prst="flowChartManualInput">
            <a:avLst/>
          </a:prstGeom>
          <a:blipFill>
            <a:blip r:embed="rId9" cstate="print"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Блок-схема: ручной ввод 18"/>
          <p:cNvSpPr/>
          <p:nvPr/>
        </p:nvSpPr>
        <p:spPr bwMode="auto">
          <a:xfrm rot="10800000">
            <a:off x="3642580" y="734651"/>
            <a:ext cx="2031143" cy="133550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3"/>
              <a:gd name="connsiteY0" fmla="*/ 6159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23 w 10023"/>
              <a:gd name="connsiteY3" fmla="*/ 10000 h 10000"/>
              <a:gd name="connsiteX4" fmla="*/ 0 w 10023"/>
              <a:gd name="connsiteY4" fmla="*/ 6159 h 10000"/>
              <a:gd name="connsiteX0" fmla="*/ 0 w 10064"/>
              <a:gd name="connsiteY0" fmla="*/ 2592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592 h 10000"/>
              <a:gd name="connsiteX0" fmla="*/ 0 w 10078"/>
              <a:gd name="connsiteY0" fmla="*/ 2271 h 10000"/>
              <a:gd name="connsiteX1" fmla="*/ 10078 w 10078"/>
              <a:gd name="connsiteY1" fmla="*/ 0 h 10000"/>
              <a:gd name="connsiteX2" fmla="*/ 10078 w 10078"/>
              <a:gd name="connsiteY2" fmla="*/ 10000 h 10000"/>
              <a:gd name="connsiteX3" fmla="*/ 78 w 10078"/>
              <a:gd name="connsiteY3" fmla="*/ 10000 h 10000"/>
              <a:gd name="connsiteX4" fmla="*/ 0 w 10078"/>
              <a:gd name="connsiteY4" fmla="*/ 2271 h 10000"/>
              <a:gd name="connsiteX0" fmla="*/ 0 w 10078"/>
              <a:gd name="connsiteY0" fmla="*/ 2549 h 10278"/>
              <a:gd name="connsiteX1" fmla="*/ 10078 w 10078"/>
              <a:gd name="connsiteY1" fmla="*/ 0 h 10278"/>
              <a:gd name="connsiteX2" fmla="*/ 10078 w 10078"/>
              <a:gd name="connsiteY2" fmla="*/ 10278 h 10278"/>
              <a:gd name="connsiteX3" fmla="*/ 78 w 10078"/>
              <a:gd name="connsiteY3" fmla="*/ 10278 h 10278"/>
              <a:gd name="connsiteX4" fmla="*/ 0 w 10078"/>
              <a:gd name="connsiteY4" fmla="*/ 2549 h 10278"/>
              <a:gd name="connsiteX0" fmla="*/ 0 w 10078"/>
              <a:gd name="connsiteY0" fmla="*/ 3216 h 10278"/>
              <a:gd name="connsiteX1" fmla="*/ 10078 w 10078"/>
              <a:gd name="connsiteY1" fmla="*/ 0 h 10278"/>
              <a:gd name="connsiteX2" fmla="*/ 10078 w 10078"/>
              <a:gd name="connsiteY2" fmla="*/ 10278 h 10278"/>
              <a:gd name="connsiteX3" fmla="*/ 78 w 10078"/>
              <a:gd name="connsiteY3" fmla="*/ 10278 h 10278"/>
              <a:gd name="connsiteX4" fmla="*/ 0 w 10078"/>
              <a:gd name="connsiteY4" fmla="*/ 3216 h 10278"/>
              <a:gd name="connsiteX0" fmla="*/ 0 w 10078"/>
              <a:gd name="connsiteY0" fmla="*/ 3105 h 10278"/>
              <a:gd name="connsiteX1" fmla="*/ 10078 w 10078"/>
              <a:gd name="connsiteY1" fmla="*/ 0 h 10278"/>
              <a:gd name="connsiteX2" fmla="*/ 10078 w 10078"/>
              <a:gd name="connsiteY2" fmla="*/ 10278 h 10278"/>
              <a:gd name="connsiteX3" fmla="*/ 78 w 10078"/>
              <a:gd name="connsiteY3" fmla="*/ 10278 h 10278"/>
              <a:gd name="connsiteX4" fmla="*/ 0 w 10078"/>
              <a:gd name="connsiteY4" fmla="*/ 3105 h 1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8" h="10278">
                <a:moveTo>
                  <a:pt x="0" y="3105"/>
                </a:moveTo>
                <a:lnTo>
                  <a:pt x="10078" y="0"/>
                </a:lnTo>
                <a:lnTo>
                  <a:pt x="10078" y="10278"/>
                </a:lnTo>
                <a:lnTo>
                  <a:pt x="78" y="10278"/>
                </a:lnTo>
                <a:cubicBezTo>
                  <a:pt x="70" y="8998"/>
                  <a:pt x="8" y="4385"/>
                  <a:pt x="0" y="3105"/>
                </a:cubicBezTo>
                <a:close/>
              </a:path>
            </a:pathLst>
          </a:custGeom>
          <a:blipFill dpi="0" rotWithShape="0">
            <a:blip r:embed="rId10" cstate="print"/>
            <a:srcRect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Блок-схема: ручной ввод 46"/>
          <p:cNvSpPr/>
          <p:nvPr/>
        </p:nvSpPr>
        <p:spPr bwMode="auto">
          <a:xfrm>
            <a:off x="3642580" y="1697867"/>
            <a:ext cx="2031143" cy="1069623"/>
          </a:xfrm>
          <a:prstGeom prst="flowChartManualInput">
            <a:avLst/>
          </a:prstGeom>
          <a:blipFill>
            <a:blip r:embed="rId11" cstate="print"/>
            <a:stretch>
              <a:fillRect/>
            </a:stretch>
          </a:blipFill>
          <a:ln w="190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scene3d>
            <a:camera prst="orthographicFront">
              <a:rot lat="0" lon="0" rev="0"/>
            </a:camera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CorelDRAW" r:id="rId12" imgW="4245864" imgH="5090160" progId="">
                  <p:embed/>
                </p:oleObj>
              </mc:Choice>
              <mc:Fallback>
                <p:oleObj name="CorelDRAW" r:id="rId12" imgW="4245864" imgH="509016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8511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/>
          <a:srcRect t="19257"/>
          <a:stretch>
            <a:fillRect/>
          </a:stretch>
        </p:blipFill>
        <p:spPr bwMode="auto">
          <a:xfrm>
            <a:off x="-637" y="627534"/>
            <a:ext cx="9136674" cy="451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2" name="TextBox 5"/>
          <p:cNvSpPr txBox="1">
            <a:spLocks noChangeArrowheads="1"/>
          </p:cNvSpPr>
          <p:nvPr/>
        </p:nvSpPr>
        <p:spPr bwMode="auto">
          <a:xfrm>
            <a:off x="467544" y="142448"/>
            <a:ext cx="8188476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6578">
              <a:defRPr sz="1600" b="1">
                <a:latin typeface="Arial" charset="0"/>
              </a:defRPr>
            </a:lvl2pPr>
            <a:lvl3pPr marL="913230">
              <a:defRPr sz="1600" b="1">
                <a:latin typeface="Arial" charset="0"/>
              </a:defRPr>
            </a:lvl3pPr>
            <a:lvl4pPr marL="1369832">
              <a:defRPr sz="1600" b="1">
                <a:latin typeface="Arial" charset="0"/>
              </a:defRPr>
            </a:lvl4pPr>
            <a:lvl5pPr marL="1826459">
              <a:defRPr sz="1600" b="1">
                <a:latin typeface="Arial" charset="0"/>
              </a:defRPr>
            </a:lvl5pPr>
            <a:lvl6pPr marL="2283036" defTabSz="913230">
              <a:defRPr sz="1600" b="1">
                <a:latin typeface="Arial" charset="0"/>
              </a:defRPr>
            </a:lvl6pPr>
            <a:lvl7pPr marL="2739614" defTabSz="913230">
              <a:defRPr sz="1600" b="1">
                <a:latin typeface="Arial" charset="0"/>
              </a:defRPr>
            </a:lvl7pPr>
            <a:lvl8pPr marL="3196240" defTabSz="913230">
              <a:defRPr sz="1600" b="1">
                <a:latin typeface="Arial" charset="0"/>
              </a:defRPr>
            </a:lvl8pPr>
            <a:lvl9pPr marL="3652854" defTabSz="913230">
              <a:defRPr sz="1600" b="1">
                <a:latin typeface="Arial" charset="0"/>
              </a:defRPr>
            </a:lvl9pPr>
          </a:lstStyle>
          <a:p>
            <a:r>
              <a:rPr lang="ru-RU" altLang="ru-RU" dirty="0"/>
              <a:t>      Сеть высших военно-учебных заведений Минобороны России </a:t>
            </a:r>
          </a:p>
        </p:txBody>
      </p:sp>
      <p:sp>
        <p:nvSpPr>
          <p:cNvPr id="42" name="Rectangle 156"/>
          <p:cNvSpPr>
            <a:spLocks noChangeArrowheads="1"/>
          </p:cNvSpPr>
          <p:nvPr/>
        </p:nvSpPr>
        <p:spPr bwMode="auto">
          <a:xfrm>
            <a:off x="1065847" y="1211612"/>
            <a:ext cx="6978462" cy="270000"/>
          </a:xfrm>
          <a:prstGeom prst="rect">
            <a:avLst/>
          </a:prstGeom>
          <a:gradFill flip="none" rotWithShape="1">
            <a:gsLst>
              <a:gs pos="0">
                <a:srgbClr val="F85A5A"/>
              </a:gs>
              <a:gs pos="50000">
                <a:srgbClr val="66CCFF"/>
              </a:gs>
              <a:gs pos="100000">
                <a:schemeClr val="bg1"/>
              </a:gs>
            </a:gsLst>
            <a:lin ang="12600000" scaled="0"/>
            <a:tileRect/>
          </a:gra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Военная академия Генерального штаба ВС РФ </a:t>
            </a:r>
            <a:r>
              <a:rPr lang="ru-RU" sz="1000" i="1" dirty="0">
                <a:latin typeface="Arial" pitchFamily="34" charset="0"/>
                <a:cs typeface="Arial" pitchFamily="34" charset="0"/>
              </a:rPr>
              <a:t>(г. Москва)</a:t>
            </a:r>
          </a:p>
        </p:txBody>
      </p:sp>
      <p:sp>
        <p:nvSpPr>
          <p:cNvPr id="44" name="Rectangle 156"/>
          <p:cNvSpPr>
            <a:spLocks noChangeArrowheads="1"/>
          </p:cNvSpPr>
          <p:nvPr/>
        </p:nvSpPr>
        <p:spPr bwMode="auto">
          <a:xfrm>
            <a:off x="43763" y="1527459"/>
            <a:ext cx="1761231" cy="459000"/>
          </a:xfrm>
          <a:prstGeom prst="rect">
            <a:avLst/>
          </a:prstGeom>
          <a:gradFill flip="none" rotWithShape="1">
            <a:gsLst>
              <a:gs pos="0">
                <a:srgbClr val="FA8282"/>
              </a:gs>
              <a:gs pos="50000">
                <a:srgbClr val="FFFFFF"/>
              </a:gs>
              <a:gs pos="100000">
                <a:srgbClr val="FA828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 err="1">
                <a:latin typeface="Arial" pitchFamily="34" charset="0"/>
                <a:cs typeface="Arial" pitchFamily="34" charset="0"/>
              </a:rPr>
              <a:t>ВУНЦ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СВ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Общевойсковая академия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ВС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РФ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Москва)</a:t>
            </a:r>
            <a:endParaRPr lang="ru-RU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76496" y="1995582"/>
            <a:ext cx="880615" cy="181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5400"/>
          </a:effectLst>
          <a:extLst/>
        </p:spPr>
        <p:txBody>
          <a:bodyPr wrap="square" lIns="15655" tIns="30679" rIns="15655" bIns="39766">
            <a:spAutoFit/>
          </a:bodyPr>
          <a:lstStyle>
            <a:lvl1pPr indent="19050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1pPr>
            <a:lvl2pPr marL="560388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</a:t>
            </a:r>
          </a:p>
        </p:txBody>
      </p:sp>
      <p:sp>
        <p:nvSpPr>
          <p:cNvPr id="47" name="Rectangle 156"/>
          <p:cNvSpPr>
            <a:spLocks noChangeArrowheads="1"/>
          </p:cNvSpPr>
          <p:nvPr/>
        </p:nvSpPr>
        <p:spPr bwMode="auto">
          <a:xfrm>
            <a:off x="36188" y="2194787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г. Казань</a:t>
            </a:r>
            <a:endParaRPr lang="ru-RU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56"/>
          <p:cNvSpPr>
            <a:spLocks noChangeArrowheads="1"/>
          </p:cNvSpPr>
          <p:nvPr/>
        </p:nvSpPr>
        <p:spPr bwMode="auto">
          <a:xfrm>
            <a:off x="1857506" y="1527459"/>
            <a:ext cx="1761231" cy="459000"/>
          </a:xfrm>
          <a:prstGeom prst="rect">
            <a:avLst/>
          </a:prstGeom>
          <a:gradFill flip="none" rotWithShape="1">
            <a:gsLst>
              <a:gs pos="0">
                <a:srgbClr val="FA8282"/>
              </a:gs>
              <a:gs pos="50000">
                <a:srgbClr val="FFFFFF"/>
              </a:gs>
              <a:gs pos="100000">
                <a:srgbClr val="FA828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 err="1">
                <a:latin typeface="Arial" pitchFamily="34" charset="0"/>
                <a:cs typeface="Arial" pitchFamily="34" charset="0"/>
              </a:rPr>
              <a:t>ВУНЦ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ВМФ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Военно-морская академия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  <a:endParaRPr lang="ru-RU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56"/>
          <p:cNvSpPr>
            <a:spLocks noChangeArrowheads="1"/>
          </p:cNvSpPr>
          <p:nvPr/>
        </p:nvSpPr>
        <p:spPr bwMode="auto">
          <a:xfrm>
            <a:off x="1857506" y="2196573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г. Калининград</a:t>
            </a:r>
            <a:endParaRPr lang="ru-RU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156"/>
          <p:cNvSpPr>
            <a:spLocks noChangeArrowheads="1"/>
          </p:cNvSpPr>
          <p:nvPr/>
        </p:nvSpPr>
        <p:spPr bwMode="auto">
          <a:xfrm>
            <a:off x="3691979" y="2198604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г. Сызрань</a:t>
            </a:r>
            <a:endParaRPr lang="ru-RU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156"/>
          <p:cNvSpPr>
            <a:spLocks noChangeArrowheads="1"/>
          </p:cNvSpPr>
          <p:nvPr/>
        </p:nvSpPr>
        <p:spPr bwMode="auto">
          <a:xfrm>
            <a:off x="3689210" y="1527459"/>
            <a:ext cx="1761231" cy="459000"/>
          </a:xfrm>
          <a:prstGeom prst="rect">
            <a:avLst/>
          </a:prstGeom>
          <a:gradFill flip="none" rotWithShape="1">
            <a:gsLst>
              <a:gs pos="0">
                <a:srgbClr val="FA8282"/>
              </a:gs>
              <a:gs pos="50000">
                <a:srgbClr val="FFFFFF"/>
              </a:gs>
              <a:gs pos="100000">
                <a:srgbClr val="FA828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 err="1">
                <a:latin typeface="Arial" pitchFamily="34" charset="0"/>
                <a:cs typeface="Arial" pitchFamily="34" charset="0"/>
              </a:rPr>
              <a:t>ВУНЦ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ВВС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Военно-воздушная академия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Воронеж)</a:t>
            </a:r>
            <a:endParaRPr lang="ru-RU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156"/>
          <p:cNvSpPr>
            <a:spLocks noChangeArrowheads="1"/>
          </p:cNvSpPr>
          <p:nvPr/>
        </p:nvSpPr>
        <p:spPr bwMode="auto">
          <a:xfrm>
            <a:off x="3694748" y="2425183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г. Челябинск</a:t>
            </a:r>
            <a:endParaRPr lang="ru-RU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156"/>
          <p:cNvSpPr>
            <a:spLocks noChangeArrowheads="1"/>
          </p:cNvSpPr>
          <p:nvPr/>
        </p:nvSpPr>
        <p:spPr bwMode="auto">
          <a:xfrm>
            <a:off x="5511797" y="1527459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 err="1">
                <a:latin typeface="Arial" pitchFamily="34" charset="0"/>
                <a:cs typeface="Arial" pitchFamily="34" charset="0"/>
              </a:rPr>
              <a:t>РВСН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Балашиха)</a:t>
            </a:r>
            <a:endParaRPr lang="ru-RU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56"/>
          <p:cNvSpPr>
            <a:spLocks noChangeArrowheads="1"/>
          </p:cNvSpPr>
          <p:nvPr/>
        </p:nvSpPr>
        <p:spPr bwMode="auto">
          <a:xfrm>
            <a:off x="5519760" y="2198604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>
                <a:latin typeface="Arial" pitchFamily="34" charset="0"/>
                <a:cs typeface="Arial" pitchFamily="34" charset="0"/>
              </a:rPr>
              <a:t>г. Серпухов</a:t>
            </a:r>
            <a:endParaRPr lang="ru-RU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156"/>
          <p:cNvSpPr>
            <a:spLocks noChangeArrowheads="1"/>
          </p:cNvSpPr>
          <p:nvPr/>
        </p:nvSpPr>
        <p:spPr bwMode="auto">
          <a:xfrm>
            <a:off x="3702711" y="2686232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Военно-космическая академия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</a:p>
        </p:txBody>
      </p:sp>
      <p:sp>
        <p:nvSpPr>
          <p:cNvPr id="65" name="Rectangle 156"/>
          <p:cNvSpPr>
            <a:spLocks noChangeArrowheads="1"/>
          </p:cNvSpPr>
          <p:nvPr/>
        </p:nvSpPr>
        <p:spPr bwMode="auto">
          <a:xfrm>
            <a:off x="1863053" y="2686232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связи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</a:p>
        </p:txBody>
      </p:sp>
      <p:sp>
        <p:nvSpPr>
          <p:cNvPr id="69" name="Rectangle 156"/>
          <p:cNvSpPr>
            <a:spLocks noChangeArrowheads="1"/>
          </p:cNvSpPr>
          <p:nvPr/>
        </p:nvSpPr>
        <p:spPr bwMode="auto">
          <a:xfrm>
            <a:off x="3694748" y="3195595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ВКО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Тверь)</a:t>
            </a:r>
          </a:p>
        </p:txBody>
      </p:sp>
      <p:sp>
        <p:nvSpPr>
          <p:cNvPr id="71" name="Rectangle 156"/>
          <p:cNvSpPr>
            <a:spLocks noChangeArrowheads="1"/>
          </p:cNvSpPr>
          <p:nvPr/>
        </p:nvSpPr>
        <p:spPr bwMode="auto">
          <a:xfrm>
            <a:off x="1863053" y="3195595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Михайловская военная артиллерийская академия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</a:p>
        </p:txBody>
      </p:sp>
      <p:sp>
        <p:nvSpPr>
          <p:cNvPr id="73" name="Rectangle 156"/>
          <p:cNvSpPr>
            <a:spLocks noChangeArrowheads="1"/>
          </p:cNvSpPr>
          <p:nvPr/>
        </p:nvSpPr>
        <p:spPr bwMode="auto">
          <a:xfrm>
            <a:off x="5531368" y="2686232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войсковой ПВО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Смоленск)</a:t>
            </a:r>
          </a:p>
        </p:txBody>
      </p:sp>
      <p:sp>
        <p:nvSpPr>
          <p:cNvPr id="74" name="Rectangle 156"/>
          <p:cNvSpPr>
            <a:spLocks noChangeArrowheads="1"/>
          </p:cNvSpPr>
          <p:nvPr/>
        </p:nvSpPr>
        <p:spPr bwMode="auto">
          <a:xfrm>
            <a:off x="36188" y="3196669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РХБЗ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Кострома)</a:t>
            </a:r>
          </a:p>
        </p:txBody>
      </p:sp>
      <p:sp>
        <p:nvSpPr>
          <p:cNvPr id="75" name="Rectangle 156"/>
          <p:cNvSpPr>
            <a:spLocks noChangeArrowheads="1"/>
          </p:cNvSpPr>
          <p:nvPr/>
        </p:nvSpPr>
        <p:spPr bwMode="auto">
          <a:xfrm>
            <a:off x="36188" y="2686232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Военно-медицинская академия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</a:p>
        </p:txBody>
      </p:sp>
      <p:sp>
        <p:nvSpPr>
          <p:cNvPr id="77" name="Rectangle 156"/>
          <p:cNvSpPr>
            <a:spLocks noChangeArrowheads="1"/>
          </p:cNvSpPr>
          <p:nvPr/>
        </p:nvSpPr>
        <p:spPr bwMode="auto">
          <a:xfrm>
            <a:off x="7342337" y="2200792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>
                <a:latin typeface="Arial" pitchFamily="34" charset="0"/>
                <a:cs typeface="Arial" pitchFamily="34" charset="0"/>
              </a:rPr>
              <a:t>г. Вольск</a:t>
            </a:r>
            <a:endParaRPr lang="ru-RU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156"/>
          <p:cNvSpPr>
            <a:spLocks noChangeArrowheads="1"/>
          </p:cNvSpPr>
          <p:nvPr/>
        </p:nvSpPr>
        <p:spPr bwMode="auto">
          <a:xfrm>
            <a:off x="7337038" y="1527459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39766" rIns="0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 </a:t>
            </a:r>
            <a:r>
              <a:rPr lang="ru-RU" sz="900" b="1" spc="-17" dirty="0">
                <a:latin typeface="Arial" pitchFamily="34" charset="0"/>
                <a:cs typeface="Arial" pitchFamily="34" charset="0"/>
              </a:rPr>
              <a:t>материально-технического 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обеспечения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С.-Петербург)</a:t>
            </a:r>
            <a:endParaRPr lang="ru-RU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156"/>
          <p:cNvSpPr>
            <a:spLocks noChangeArrowheads="1"/>
          </p:cNvSpPr>
          <p:nvPr/>
        </p:nvSpPr>
        <p:spPr bwMode="auto">
          <a:xfrm>
            <a:off x="7342337" y="2416807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>
                <a:latin typeface="Arial" pitchFamily="34" charset="0"/>
                <a:cs typeface="Arial" pitchFamily="34" charset="0"/>
              </a:rPr>
              <a:t>г. Пенза</a:t>
            </a:r>
            <a:endParaRPr lang="ru-RU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156"/>
          <p:cNvSpPr>
            <a:spLocks noChangeArrowheads="1"/>
          </p:cNvSpPr>
          <p:nvPr/>
        </p:nvSpPr>
        <p:spPr bwMode="auto">
          <a:xfrm>
            <a:off x="7342337" y="2632822"/>
            <a:ext cx="1761231" cy="190499"/>
          </a:xfrm>
          <a:prstGeom prst="rect">
            <a:avLst/>
          </a:prstGeom>
          <a:gradFill rotWithShape="1">
            <a:gsLst>
              <a:gs pos="0">
                <a:srgbClr val="CC99FF">
                  <a:alpha val="89000"/>
                </a:srgbClr>
              </a:gs>
              <a:gs pos="50000">
                <a:srgbClr val="FFFFFF"/>
              </a:gs>
              <a:gs pos="100000">
                <a:srgbClr val="CC99FF">
                  <a:alpha val="89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>
                <a:latin typeface="Arial" pitchFamily="34" charset="0"/>
                <a:cs typeface="Arial" pitchFamily="34" charset="0"/>
              </a:rPr>
              <a:t>г. Омск</a:t>
            </a:r>
            <a:endParaRPr lang="ru-RU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156"/>
          <p:cNvSpPr>
            <a:spLocks noChangeArrowheads="1"/>
          </p:cNvSpPr>
          <p:nvPr/>
        </p:nvSpPr>
        <p:spPr bwMode="auto">
          <a:xfrm>
            <a:off x="7350299" y="3182656"/>
            <a:ext cx="1761231" cy="459000"/>
          </a:xfrm>
          <a:prstGeom prst="rect">
            <a:avLst/>
          </a:prstGeom>
          <a:gradFill flip="none"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Военный университет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Москва)</a:t>
            </a:r>
          </a:p>
        </p:txBody>
      </p:sp>
      <p:sp>
        <p:nvSpPr>
          <p:cNvPr id="86" name="Rectangle 156"/>
          <p:cNvSpPr>
            <a:spLocks noChangeArrowheads="1"/>
          </p:cNvSpPr>
          <p:nvPr/>
        </p:nvSpPr>
        <p:spPr bwMode="auto">
          <a:xfrm>
            <a:off x="28226" y="3946319"/>
            <a:ext cx="1761231" cy="3240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0679" tIns="30679" rIns="30679" bIns="30679" anchor="ctr" anchorCtr="1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Рязанское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ВВДКУ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Рязань)</a:t>
            </a:r>
          </a:p>
        </p:txBody>
      </p:sp>
      <p:sp>
        <p:nvSpPr>
          <p:cNvPr id="87" name="Rectangle 156"/>
          <p:cNvSpPr>
            <a:spLocks noChangeArrowheads="1"/>
          </p:cNvSpPr>
          <p:nvPr/>
        </p:nvSpPr>
        <p:spPr bwMode="auto">
          <a:xfrm>
            <a:off x="1854737" y="3946319"/>
            <a:ext cx="1761231" cy="3240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0679" tIns="30679" rIns="30679" bIns="30679" anchor="ctr" anchorCtr="1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Тюменское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ВВИКУ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Тюмень)</a:t>
            </a:r>
          </a:p>
        </p:txBody>
      </p:sp>
      <p:sp>
        <p:nvSpPr>
          <p:cNvPr id="91" name="Rectangle 156"/>
          <p:cNvSpPr>
            <a:spLocks noChangeArrowheads="1"/>
          </p:cNvSpPr>
          <p:nvPr/>
        </p:nvSpPr>
        <p:spPr bwMode="auto">
          <a:xfrm>
            <a:off x="5531368" y="3189125"/>
            <a:ext cx="1761231" cy="459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9533" tIns="39766" rIns="79533" bIns="39766" anchor="ctr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Военная академия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Москва)</a:t>
            </a:r>
          </a:p>
        </p:txBody>
      </p:sp>
      <p:sp>
        <p:nvSpPr>
          <p:cNvPr id="93" name="Rectangle 156"/>
          <p:cNvSpPr>
            <a:spLocks noChangeArrowheads="1"/>
          </p:cNvSpPr>
          <p:nvPr/>
        </p:nvSpPr>
        <p:spPr bwMode="auto">
          <a:xfrm>
            <a:off x="3684017" y="3946319"/>
            <a:ext cx="1761231" cy="3240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0679" tIns="30679" rIns="30679" bIns="30679" anchor="ctr" anchorCtr="1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Тихоокеанское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ВВМУ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Владивосток)</a:t>
            </a:r>
          </a:p>
        </p:txBody>
      </p:sp>
      <p:sp>
        <p:nvSpPr>
          <p:cNvPr id="94" name="Rectangle 156"/>
          <p:cNvSpPr>
            <a:spLocks noChangeArrowheads="1"/>
          </p:cNvSpPr>
          <p:nvPr/>
        </p:nvSpPr>
        <p:spPr bwMode="auto">
          <a:xfrm>
            <a:off x="5502565" y="3946319"/>
            <a:ext cx="1761231" cy="3240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0679" tIns="30679" rIns="30679" bIns="30679" anchor="ctr" anchorCtr="1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Черноморское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ВВМУ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Севастополь)</a:t>
            </a:r>
          </a:p>
        </p:txBody>
      </p:sp>
      <p:sp>
        <p:nvSpPr>
          <p:cNvPr id="95" name="Rectangle 156"/>
          <p:cNvSpPr>
            <a:spLocks noChangeArrowheads="1"/>
          </p:cNvSpPr>
          <p:nvPr/>
        </p:nvSpPr>
        <p:spPr bwMode="auto">
          <a:xfrm>
            <a:off x="7330656" y="3946319"/>
            <a:ext cx="1761231" cy="3240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0679" tIns="30679" rIns="30679" bIns="30679" anchor="ctr" anchorCtr="1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Череповецкое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ВВИУ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>
                <a:latin typeface="Arial" pitchFamily="34" charset="0"/>
                <a:cs typeface="Arial" pitchFamily="34" charset="0"/>
              </a:rPr>
              <a:t>РЭ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900" i="1" dirty="0">
                <a:latin typeface="Arial" pitchFamily="34" charset="0"/>
                <a:cs typeface="Arial" pitchFamily="34" charset="0"/>
              </a:rPr>
              <a:t>(г. Череповец)</a:t>
            </a:r>
          </a:p>
        </p:txBody>
      </p:sp>
      <p:sp>
        <p:nvSpPr>
          <p:cNvPr id="76" name="Rectangle 156"/>
          <p:cNvSpPr>
            <a:spLocks noChangeArrowheads="1"/>
          </p:cNvSpPr>
          <p:nvPr/>
        </p:nvSpPr>
        <p:spPr bwMode="auto">
          <a:xfrm>
            <a:off x="36188" y="4316325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Новосибирское ВВКУ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Новосибирск)</a:t>
            </a:r>
          </a:p>
        </p:txBody>
      </p:sp>
      <p:sp>
        <p:nvSpPr>
          <p:cNvPr id="96" name="Rectangle 156"/>
          <p:cNvSpPr>
            <a:spLocks noChangeArrowheads="1"/>
          </p:cNvSpPr>
          <p:nvPr/>
        </p:nvSpPr>
        <p:spPr bwMode="auto">
          <a:xfrm>
            <a:off x="1861414" y="4316325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Дальневосточное ВОКУ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Благовещенск)</a:t>
            </a:r>
          </a:p>
        </p:txBody>
      </p:sp>
      <p:sp>
        <p:nvSpPr>
          <p:cNvPr id="97" name="Rectangle 156"/>
          <p:cNvSpPr>
            <a:spLocks noChangeArrowheads="1"/>
          </p:cNvSpPr>
          <p:nvPr/>
        </p:nvSpPr>
        <p:spPr bwMode="auto">
          <a:xfrm>
            <a:off x="3684017" y="4316325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Краснодарское ВВАУЛ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Краснодар)</a:t>
            </a:r>
          </a:p>
        </p:txBody>
      </p:sp>
      <p:sp>
        <p:nvSpPr>
          <p:cNvPr id="98" name="Rectangle 156"/>
          <p:cNvSpPr>
            <a:spLocks noChangeArrowheads="1"/>
          </p:cNvSpPr>
          <p:nvPr/>
        </p:nvSpPr>
        <p:spPr bwMode="auto">
          <a:xfrm>
            <a:off x="5502565" y="4316325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Краснодарское ВВУ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Краснодар)</a:t>
            </a:r>
          </a:p>
        </p:txBody>
      </p:sp>
      <p:sp>
        <p:nvSpPr>
          <p:cNvPr id="99" name="Rectangle 156"/>
          <p:cNvSpPr>
            <a:spLocks noChangeArrowheads="1"/>
          </p:cNvSpPr>
          <p:nvPr/>
        </p:nvSpPr>
        <p:spPr bwMode="auto">
          <a:xfrm>
            <a:off x="7330656" y="4316325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Ярославское ВВУ ПВО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Ярославль)</a:t>
            </a:r>
          </a:p>
        </p:txBody>
      </p:sp>
      <p:sp>
        <p:nvSpPr>
          <p:cNvPr id="100" name="Rectangle 156"/>
          <p:cNvSpPr>
            <a:spLocks noChangeArrowheads="1"/>
          </p:cNvSpPr>
          <p:nvPr/>
        </p:nvSpPr>
        <p:spPr bwMode="auto">
          <a:xfrm>
            <a:off x="3691979" y="4689428"/>
            <a:ext cx="1761231" cy="324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институт физической культуры</a:t>
            </a:r>
          </a:p>
          <a:p>
            <a:pPr algn="ctr">
              <a:lnSpc>
                <a:spcPct val="80000"/>
              </a:lnSpc>
            </a:pPr>
            <a:r>
              <a:rPr lang="ru-RU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С.- Петербург)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2303361" y="1996715"/>
            <a:ext cx="880615" cy="181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5400"/>
          </a:effectLst>
          <a:extLst/>
        </p:spPr>
        <p:txBody>
          <a:bodyPr wrap="square" lIns="15655" tIns="30679" rIns="15655" bIns="39766">
            <a:spAutoFit/>
          </a:bodyPr>
          <a:lstStyle>
            <a:lvl1pPr indent="19050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1pPr>
            <a:lvl2pPr marL="560388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</a:t>
            </a: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4124325" y="2002067"/>
            <a:ext cx="880615" cy="181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5400"/>
          </a:effectLst>
          <a:extLst/>
        </p:spPr>
        <p:txBody>
          <a:bodyPr wrap="square" lIns="15655" tIns="30679" rIns="15655" bIns="39766">
            <a:spAutoFit/>
          </a:bodyPr>
          <a:lstStyle>
            <a:lvl1pPr indent="19050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1pPr>
            <a:lvl2pPr marL="560388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ФИЛИАЛЫ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5942873" y="2004947"/>
            <a:ext cx="880615" cy="181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5400"/>
          </a:effectLst>
          <a:extLst/>
        </p:spPr>
        <p:txBody>
          <a:bodyPr wrap="square" lIns="15655" tIns="30679" rIns="15655" bIns="39766">
            <a:spAutoFit/>
          </a:bodyPr>
          <a:lstStyle>
            <a:lvl1pPr indent="19050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1pPr>
            <a:lvl2pPr marL="560388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777346" y="2010451"/>
            <a:ext cx="880615" cy="181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5400"/>
          </a:effectLst>
          <a:extLst/>
        </p:spPr>
        <p:txBody>
          <a:bodyPr wrap="square" lIns="15655" tIns="30679" rIns="15655" bIns="39766">
            <a:spAutoFit/>
          </a:bodyPr>
          <a:lstStyle>
            <a:lvl1pPr indent="19050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1pPr>
            <a:lvl2pPr marL="560388"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454020"/>
            <a:ext cx="8280920" cy="459000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3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ВСЕГО: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вузов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Минобороны России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(военных учебно-научных центров – 3, военных академий – 11, военный университет – 1, военных училищ – 10, военный институт – 1)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8 филиалов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4819" y="966030"/>
            <a:ext cx="5700049" cy="189000"/>
          </a:xfrm>
          <a:prstGeom prst="roundRect">
            <a:avLst>
              <a:gd name="adj" fmla="val 38918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ru-RU" sz="1400" b="1" spc="17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АКАДЕМИИ И УНИВЕРСИТЕТ</a:t>
            </a: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705054" y="3713851"/>
            <a:ext cx="5700049" cy="189000"/>
          </a:xfrm>
          <a:prstGeom prst="roundRect">
            <a:avLst>
              <a:gd name="adj" fmla="val 38918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ru-RU" sz="1400" b="1" spc="17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УЧИЛИЩА И ИНСТИТУТ</a:t>
            </a: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125609" y="4873233"/>
            <a:ext cx="166154" cy="135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85" name="Text Box 27"/>
          <p:cNvSpPr txBox="1">
            <a:spLocks noChangeArrowheads="1"/>
          </p:cNvSpPr>
          <p:nvPr/>
        </p:nvSpPr>
        <p:spPr bwMode="auto">
          <a:xfrm>
            <a:off x="385835" y="4847355"/>
            <a:ext cx="2856787" cy="2086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just">
              <a:lnSpc>
                <a:spcPct val="80000"/>
              </a:lnSpc>
            </a:pPr>
            <a:r>
              <a:rPr lang="ru-RU" altLang="ru-RU" sz="900" i="1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созданы на базе филиалов военных академий</a:t>
            </a:r>
          </a:p>
          <a:p>
            <a:pPr algn="just">
              <a:lnSpc>
                <a:spcPct val="80000"/>
              </a:lnSpc>
            </a:pPr>
            <a:r>
              <a:rPr lang="ru-RU" altLang="ru-RU" sz="900" i="1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2015 году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-56937" y="4743399"/>
            <a:ext cx="221492" cy="232575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r>
              <a:rPr lang="ru-RU" altLang="ru-RU" sz="1000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</a:t>
            </a:r>
            <a:endParaRPr lang="ru-RU" sz="1000" dirty="0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153385" y="4795599"/>
            <a:ext cx="29907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Объект 54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CorelDRAW" r:id="rId4" imgW="4245864" imgH="5090160" progId="">
                  <p:embed/>
                </p:oleObj>
              </mc:Choice>
              <mc:Fallback>
                <p:oleObj name="CorelDRAW" r:id="rId4" imgW="4245864" imgH="5090160" progId="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187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t="19257"/>
          <a:stretch>
            <a:fillRect/>
          </a:stretch>
        </p:blipFill>
        <p:spPr bwMode="auto">
          <a:xfrm>
            <a:off x="7326" y="642923"/>
            <a:ext cx="9136674" cy="448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7"/>
          <p:cNvSpPr>
            <a:spLocks noChangeArrowheads="1"/>
          </p:cNvSpPr>
          <p:nvPr/>
        </p:nvSpPr>
        <p:spPr bwMode="auto">
          <a:xfrm>
            <a:off x="4731" y="2758250"/>
            <a:ext cx="307183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33CC"/>
                </a:solidFill>
                <a:cs typeface="Times New Roman" pitchFamily="18" charset="0"/>
              </a:rPr>
              <a:t>«Система высшего военного  образования, подготовка офицерских кадров – это фундамент Вооруженных Сил. И он должен быть надежным и  прочным,  отвечать требованиям времени»</a:t>
            </a:r>
          </a:p>
          <a:p>
            <a:pPr algn="r">
              <a:spcBef>
                <a:spcPts val="600"/>
              </a:spcBef>
            </a:pPr>
            <a:r>
              <a:rPr lang="ru-RU" sz="1600" i="1" dirty="0">
                <a:solidFill>
                  <a:srgbClr val="0033CC"/>
                </a:solidFill>
                <a:cs typeface="Times New Roman" pitchFamily="18" charset="0"/>
              </a:rPr>
              <a:t>В.В.Путин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2877" y="637463"/>
            <a:ext cx="2786049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CorelDRAW" r:id="rId5" imgW="4245864" imgH="5090160" progId="">
                  <p:embed/>
                </p:oleObj>
              </mc:Choice>
              <mc:Fallback>
                <p:oleObj name="CorelDRAW" r:id="rId5" imgW="4245864" imgH="50901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82682" y="90294"/>
            <a:ext cx="7245113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Военное образование – на службе Отечеству!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7614" y="642924"/>
            <a:ext cx="2664296" cy="1071570"/>
          </a:xfrm>
          <a:prstGeom prst="roundRect">
            <a:avLst>
              <a:gd name="adj" fmla="val 942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FF00"/>
                </a:solidFill>
                <a:cs typeface="Arial" pitchFamily="34" charset="0"/>
              </a:rPr>
              <a:t>Научная квалификация </a:t>
            </a:r>
            <a:r>
              <a:rPr lang="ru-RU" sz="1400" b="1" dirty="0">
                <a:solidFill>
                  <a:prstClr val="white"/>
                </a:solidFill>
                <a:cs typeface="Arial" pitchFamily="34" charset="0"/>
              </a:rPr>
              <a:t>педагогического состава </a:t>
            </a:r>
            <a:r>
              <a:rPr lang="ru-RU" sz="1400" dirty="0">
                <a:solidFill>
                  <a:prstClr val="white"/>
                </a:solidFill>
                <a:cs typeface="Arial" pitchFamily="34" charset="0"/>
              </a:rPr>
              <a:t>большинства военных вузов </a:t>
            </a:r>
            <a:r>
              <a:rPr lang="ru-RU" sz="1400" b="1" dirty="0">
                <a:solidFill>
                  <a:srgbClr val="FFFF00"/>
                </a:solidFill>
                <a:cs typeface="Arial" pitchFamily="34" charset="0"/>
              </a:rPr>
              <a:t>сопоставима  с ведущими гражданскими вузами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04766" y="2806591"/>
            <a:ext cx="1260000" cy="990989"/>
          </a:xfrm>
          <a:prstGeom prst="roundRect">
            <a:avLst>
              <a:gd name="adj" fmla="val 9426"/>
            </a:avLst>
          </a:prstGeom>
          <a:gradFill>
            <a:gsLst>
              <a:gs pos="0">
                <a:srgbClr val="FFC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Военная академия РВСН</a:t>
            </a:r>
          </a:p>
        </p:txBody>
      </p:sp>
      <p:pic>
        <p:nvPicPr>
          <p:cNvPr id="15" name="Picture 16" descr="300paraddoktor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54" r="9531"/>
          <a:stretch>
            <a:fillRect/>
          </a:stretch>
        </p:blipFill>
        <p:spPr bwMode="auto">
          <a:xfrm>
            <a:off x="6143636" y="1711322"/>
            <a:ext cx="85247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diplom-kandidata-nau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51" y="1755772"/>
            <a:ext cx="90014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315201" y="2681284"/>
            <a:ext cx="7921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solidFill>
                  <a:srgbClr val="FF0000"/>
                </a:solidFill>
                <a:latin typeface="Calibri" pitchFamily="34" charset="0"/>
              </a:rPr>
              <a:t>≈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710" y="2794336"/>
            <a:ext cx="1284908" cy="991860"/>
          </a:xfrm>
          <a:prstGeom prst="roundRect">
            <a:avLst>
              <a:gd name="adj" fmla="val 9426"/>
            </a:avLst>
          </a:prstGeom>
          <a:gradFill>
            <a:gsLst>
              <a:gs pos="0">
                <a:srgbClr val="FFC000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Московский государственный технический университет имени  Н.Э.Баумана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96946" y="3952479"/>
            <a:ext cx="1260000" cy="1085580"/>
          </a:xfrm>
          <a:prstGeom prst="roundRect">
            <a:avLst>
              <a:gd name="adj" fmla="val 9426"/>
            </a:avLst>
          </a:prstGeom>
          <a:gradFill>
            <a:gsLst>
              <a:gs pos="0">
                <a:srgbClr val="FFC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Военно-медицинская академия</a:t>
            </a: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7307263" y="4033855"/>
            <a:ext cx="792163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solidFill>
                  <a:srgbClr val="FF0000"/>
                </a:solidFill>
                <a:latin typeface="Calibri" pitchFamily="34" charset="0"/>
              </a:rPr>
              <a:t>≈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778890" y="3941792"/>
            <a:ext cx="1284908" cy="1083671"/>
          </a:xfrm>
          <a:prstGeom prst="roundRect">
            <a:avLst>
              <a:gd name="adj" fmla="val 9426"/>
            </a:avLst>
          </a:prstGeom>
          <a:gradFill>
            <a:gsLst>
              <a:gs pos="0">
                <a:srgbClr val="FFC000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Первый Московский государственный медицинский университет имени И.М.Сеченова</a:t>
            </a:r>
          </a:p>
        </p:txBody>
      </p:sp>
      <p:sp>
        <p:nvSpPr>
          <p:cNvPr id="22" name="Штриховая стрелка вправо 21"/>
          <p:cNvSpPr/>
          <p:nvPr/>
        </p:nvSpPr>
        <p:spPr>
          <a:xfrm rot="5400000">
            <a:off x="7018905" y="1633853"/>
            <a:ext cx="1143006" cy="1304294"/>
          </a:xfrm>
          <a:prstGeom prst="stripedRightArrow">
            <a:avLst>
              <a:gd name="adj1" fmla="val 50000"/>
              <a:gd name="adj2" fmla="val 271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628637"/>
            <a:ext cx="2786082" cy="139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090735"/>
            <a:ext cx="2786082" cy="134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E:\i[6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486157"/>
            <a:ext cx="2786082" cy="161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7108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683460" y="88334"/>
            <a:ext cx="7561050" cy="68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Мероприятия, </a:t>
            </a:r>
          </a:p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проводимые в отношении кандидата в год поступления</a:t>
            </a:r>
          </a:p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вуз Минобороны России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43" y="3507854"/>
            <a:ext cx="9108000" cy="158417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marL="342900" indent="-342900" algn="just">
              <a:buAutoNum type="arabicPeriod"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Определение годности кандидата к поступлению в вуз по состоянию здоровья.</a:t>
            </a:r>
          </a:p>
          <a:p>
            <a:pPr indent="358775" algn="just"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Определение категории профессиональной пригодности кандидата.</a:t>
            </a:r>
          </a:p>
          <a:p>
            <a:pPr indent="358775" algn="just"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Вступительные испытания.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8" y="771550"/>
            <a:ext cx="3714272" cy="511939"/>
          </a:xfrm>
          <a:prstGeom prst="roundRect">
            <a:avLst>
              <a:gd name="adj" fmla="val 46008"/>
            </a:avLst>
          </a:prstGeom>
          <a:solidFill>
            <a:srgbClr val="FF0000">
              <a:alpha val="77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2296" tIns="0" rIns="82296" bIns="0" anchor="ctr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ПРЕДВАРИТЕЛЬНЫЙ ОТБОР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проводится военным комиссариатом </a:t>
            </a:r>
            <a:r>
              <a:rPr lang="ru-RU" sz="1050" dirty="0">
                <a:solidFill>
                  <a:schemeClr val="bg1"/>
                </a:solidFill>
                <a:latin typeface="Calibri"/>
              </a:rPr>
              <a:t>(до 20 мая)</a:t>
            </a:r>
            <a:endParaRPr lang="ru-RU" sz="1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62" y="3509321"/>
            <a:ext cx="4032448" cy="459700"/>
          </a:xfrm>
          <a:prstGeom prst="roundRect">
            <a:avLst>
              <a:gd name="adj" fmla="val 46008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82296" tIns="0" rIns="82296" bIns="0" anchor="ctr">
            <a:spAutoFit/>
          </a:bodyPr>
          <a:lstStyle>
            <a:defPPr>
              <a:defRPr lang="ru-RU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 u="sng">
                <a:solidFill>
                  <a:schemeClr val="bg1"/>
                </a:solidFill>
              </a:defRPr>
            </a:lvl1pPr>
          </a:lstStyle>
          <a:p>
            <a:r>
              <a:rPr lang="ru-RU" sz="1200" u="none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ОТБОР</a:t>
            </a:r>
          </a:p>
          <a:p>
            <a:r>
              <a:rPr lang="ru-RU" sz="1000" u="none" dirty="0">
                <a:latin typeface="Arial" panose="020B0604020202020204" pitchFamily="34" charset="0"/>
                <a:cs typeface="Arial" panose="020B0604020202020204" pitchFamily="34" charset="0"/>
              </a:rPr>
              <a:t>проводится в вузе Минобороны России (с 1 по 30 июля)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882530"/>
              </p:ext>
            </p:extLst>
          </p:nvPr>
        </p:nvGraphicFramePr>
        <p:xfrm>
          <a:off x="48984" y="37213"/>
          <a:ext cx="504000" cy="58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6" name="CorelDRAW" r:id="rId3" imgW="4245864" imgH="5090160" progId="">
                  <p:embed/>
                </p:oleObj>
              </mc:Choice>
              <mc:Fallback>
                <p:oleObj name="CorelDRAW" r:id="rId3" imgW="4245864" imgH="5090160" progId="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4" y="37213"/>
                        <a:ext cx="504000" cy="58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3243" y="771550"/>
            <a:ext cx="9108000" cy="2664296"/>
            <a:chOff x="1" y="771550"/>
            <a:chExt cx="9108503" cy="266429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" y="771550"/>
              <a:ext cx="9108503" cy="2664296"/>
            </a:xfrm>
            <a:prstGeom prst="roundRect">
              <a:avLst>
                <a:gd name="adj" fmla="val 11822"/>
              </a:avLst>
            </a:prstGeom>
            <a:gradFill flip="none" rotWithShape="1">
              <a:gsLst>
                <a:gs pos="0">
                  <a:srgbClr val="FF9F89"/>
                </a:gs>
                <a:gs pos="56000">
                  <a:srgbClr val="F0EBD5"/>
                </a:gs>
                <a:gs pos="100000">
                  <a:srgbClr val="E60000"/>
                </a:gs>
              </a:gsLst>
              <a:lin ang="2700000" scaled="0"/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9576" tIns="39788" rIns="79576" bIns="39788" anchor="t"/>
            <a:lstStyle/>
            <a:p>
              <a:pPr algn="just"/>
              <a:r>
                <a:rPr lang="ru-RU" sz="1200" dirty="0"/>
                <a:t>       </a:t>
              </a:r>
            </a:p>
            <a:p>
              <a:pPr algn="just"/>
              <a:endParaRPr lang="ru-RU" sz="1200" dirty="0"/>
            </a:p>
            <a:p>
              <a:pPr marL="87313" indent="185738" algn="just"/>
              <a:endParaRPr lang="en-US" sz="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7313" indent="185738" algn="just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1. Подача заявления кандидатом:</a:t>
              </a:r>
            </a:p>
            <a:p>
              <a:pPr marL="87313" algn="just"/>
              <a:r>
                <a:rPr lang="ru-RU" sz="1200" b="1" dirty="0">
                  <a:solidFill>
                    <a:srgbClr val="00B05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до 1 апреля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для поступления в вузы, требующие оформления допуска к сведениям, составляющим гос. тайну;</a:t>
              </a:r>
            </a:p>
            <a:p>
              <a:pPr marL="87313" algn="just"/>
              <a:r>
                <a:rPr lang="ru-RU" sz="1200" b="1" dirty="0">
                  <a:solidFill>
                    <a:srgbClr val="00B05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до 20 апреля 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для поступления в остальные вузы.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7313" algn="just"/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7313" indent="185738" algn="just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2. Определение годности кандидата к обучению в вузах Минобороны России по: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наличию гражданства Российской Федерации;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уровню образования;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возрасту;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состоянию здоровья;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уровню физической подготовленности;</a:t>
              </a:r>
            </a:p>
            <a:p>
              <a:pPr marL="85725" indent="182563"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категории профессиональной пригодности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Овал 1"/>
            <p:cNvSpPr/>
            <p:nvPr/>
          </p:nvSpPr>
          <p:spPr>
            <a:xfrm>
              <a:off x="323528" y="2360322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24736" y="2540536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324736" y="2728061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23528" y="2904024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24873" y="3092540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326081" y="3284953"/>
              <a:ext cx="72008" cy="7200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779" y="775886"/>
            <a:ext cx="4065874" cy="470148"/>
          </a:xfrm>
          <a:prstGeom prst="roundRect">
            <a:avLst>
              <a:gd name="adj" fmla="val 46008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82296" tIns="0" rIns="82296" bIns="0" anchor="ctr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ПРЕДВАРИТЕЛЬНЫЙ ОТБОР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военным комиссариатом (до 20 мая)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4296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69287"/>
            <a:ext cx="9144000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Необходимые предметы для сдачи ЕГЭ при поступлении</a:t>
            </a:r>
            <a:b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вузы МО РФ в 2017 году, их минимальные показатели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10873"/>
              </p:ext>
            </p:extLst>
          </p:nvPr>
        </p:nvGraphicFramePr>
        <p:xfrm>
          <a:off x="117778" y="667216"/>
          <a:ext cx="8935343" cy="4424814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3680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51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5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946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29327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252980">
                <a:tc>
                  <a:txBody>
                    <a:bodyPr/>
                    <a:lstStyle/>
                    <a:p>
                      <a:pPr algn="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Информатика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Литература</a:t>
                      </a: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Обществознание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География</a:t>
                      </a: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язык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Сухопутные войска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marL="0" marR="0" indent="0" algn="l" defTabSz="9143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Воздушно-космические силы</a:t>
                      </a:r>
                      <a:r>
                        <a:rPr lang="ru-RU" sz="1100" b="1" u="none" strike="noStrike" baseline="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glow rad="50800">
                            <a:schemeClr val="accent5">
                              <a:lumMod val="75000"/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098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Военно-Морской Флот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36, 40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27, 30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36, 40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</a:tr>
              <a:tr h="170987">
                <a:tc v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33, 35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marL="0" marR="0" indent="0" algn="l" defTabSz="9143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Ракетные войска стратегического назначения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Воздушно-десантные войска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100" b="0" i="0" u="none" strike="noStrike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Войска РХБ защиты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войска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Обеспечение связи и защиты информации</a:t>
                      </a:r>
                      <a:endParaRPr lang="ru-RU" sz="1100" b="1" u="none" strike="noStrike" kern="1200" dirty="0">
                        <a:solidFill>
                          <a:schemeClr val="bg1"/>
                        </a:solidFill>
                        <a:effectLst>
                          <a:glow rad="50800">
                            <a:schemeClr val="accent5">
                              <a:lumMod val="75000"/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kern="1200" dirty="0" smtClean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Материально-т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ехническое 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Морально-психологическое обеспечение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kern="1200" dirty="0" smtClean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Педагогика и психология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девиантного поведения</a:t>
                      </a:r>
                      <a:endParaRPr lang="ru-RU" sz="1100" b="1" u="none" strike="noStrike" kern="1200" dirty="0">
                        <a:solidFill>
                          <a:schemeClr val="bg1"/>
                        </a:solidFill>
                        <a:effectLst>
                          <a:glow rad="50800">
                            <a:schemeClr val="accent5">
                              <a:lumMod val="75000"/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Лингвистическое обеспечение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Правовое</a:t>
                      </a:r>
                      <a:r>
                        <a:rPr lang="ru-RU" sz="11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marL="0" algn="l" defTabSz="913048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Военные дирижёры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marL="0" algn="l" defTabSz="913048" rtl="0" eaLnBrk="1" fontAlgn="ctr" latinLnBrk="0" hangingPunct="1"/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Экономическая безопасность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0987">
                <a:tc>
                  <a:txBody>
                    <a:bodyPr/>
                    <a:lstStyle/>
                    <a:p>
                      <a:pPr marL="0" algn="l" defTabSz="913048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accent5">
                                <a:lumMod val="75000"/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Медицинское обеспечение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</a:t>
                      </a:r>
                      <a:r>
                        <a:rPr lang="ru-RU" sz="1100" u="none" strike="noStrike" baseline="0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50, 60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45, 55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170987">
                <a:tc>
                  <a:txBody>
                    <a:bodyPr/>
                    <a:lstStyle/>
                    <a:p>
                      <a:pPr marL="0" algn="l" defTabSz="913048" rtl="0" eaLnBrk="1" fontAlgn="ctr" latinLnBrk="0" hangingPunct="1"/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Физическая подготовка</a:t>
                      </a:r>
                    </a:p>
                  </a:txBody>
                  <a:tcPr marL="72000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kern="1200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" name="CorelDRAW" r:id="rId3" imgW="4245864" imgH="5090160" progId="">
                  <p:embed/>
                </p:oleObj>
              </mc:Choice>
              <mc:Fallback>
                <p:oleObj name="CorelDRAW" r:id="rId3" imgW="4245864" imgH="5090160" progId="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ый треугольник 4"/>
          <p:cNvSpPr/>
          <p:nvPr/>
        </p:nvSpPr>
        <p:spPr>
          <a:xfrm>
            <a:off x="158964" y="864286"/>
            <a:ext cx="3447464" cy="1008112"/>
          </a:xfrm>
          <a:prstGeom prst="rtTriangle">
            <a:avLst/>
          </a:prstGeom>
          <a:gradFill flip="none" rotWithShape="1">
            <a:gsLst>
              <a:gs pos="14583">
                <a:schemeClr val="accent5">
                  <a:lumMod val="75000"/>
                  <a:alpha val="75000"/>
                </a:schemeClr>
              </a:gs>
              <a:gs pos="50000">
                <a:srgbClr val="FFFF99">
                  <a:alpha val="5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23" name="TextBox 2"/>
          <p:cNvSpPr txBox="1">
            <a:spLocks noChangeArrowheads="1"/>
          </p:cNvSpPr>
          <p:nvPr/>
        </p:nvSpPr>
        <p:spPr bwMode="auto">
          <a:xfrm>
            <a:off x="107504" y="1583904"/>
            <a:ext cx="1898808" cy="2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Специальности</a:t>
            </a: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 flipV="1">
            <a:off x="248084" y="763125"/>
            <a:ext cx="3981716" cy="841796"/>
          </a:xfrm>
          <a:prstGeom prst="rtTriangl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/>
          <a:p>
            <a:endParaRPr lang="ru-RU" sz="130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flipH="1" flipV="1">
            <a:off x="196714" y="720180"/>
            <a:ext cx="3531828" cy="1059572"/>
          </a:xfrm>
          <a:prstGeom prst="rtTriangle">
            <a:avLst/>
          </a:prstGeom>
          <a:gradFill flip="none" rotWithShape="1">
            <a:gsLst>
              <a:gs pos="14583">
                <a:schemeClr val="accent5">
                  <a:lumMod val="75000"/>
                  <a:alpha val="75000"/>
                </a:schemeClr>
              </a:gs>
              <a:gs pos="50000">
                <a:srgbClr val="FFFF99">
                  <a:alpha val="5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755576" y="771550"/>
            <a:ext cx="2981801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spAutoFit/>
          </a:bodyPr>
          <a:lstStyle>
            <a:defPPr>
              <a:defRPr lang="ru-RU"/>
            </a:defPPr>
            <a:lvl1pPr>
              <a:defRPr sz="130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charset="0"/>
                <a:cs typeface="Arial" charset="0"/>
              </a:defRPr>
            </a:lvl1pPr>
            <a:lvl2pPr marL="742950" indent="-285750">
              <a:defRPr>
                <a:latin typeface="Arial" charset="0"/>
                <a:cs typeface="Arial" charset="0"/>
              </a:defRPr>
            </a:lvl2pPr>
            <a:lvl3pPr marL="1143000" indent="-228600">
              <a:defRPr>
                <a:latin typeface="Arial" charset="0"/>
                <a:cs typeface="Arial" charset="0"/>
              </a:defRPr>
            </a:lvl3pPr>
            <a:lvl4pPr marL="1600200" indent="-228600">
              <a:defRPr>
                <a:latin typeface="Arial" charset="0"/>
                <a:cs typeface="Arial" charset="0"/>
              </a:defRPr>
            </a:lvl4pPr>
            <a:lvl5pPr marL="2057400" indent="-22860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sz="1200" dirty="0">
                <a:solidFill>
                  <a:srgbClr val="FF0000"/>
                </a:solidFill>
              </a:rPr>
              <a:t> Общеобразовательные</a:t>
            </a:r>
          </a:p>
          <a:p>
            <a:pPr algn="r"/>
            <a:r>
              <a:rPr lang="ru-RU" altLang="ru-RU" sz="1200" dirty="0">
                <a:solidFill>
                  <a:srgbClr val="FF0000"/>
                </a:solidFill>
              </a:rPr>
              <a:t> предметы </a:t>
            </a:r>
          </a:p>
          <a:p>
            <a:pPr algn="r"/>
            <a:endParaRPr lang="ru-RU" altLang="ru-RU" sz="1200" dirty="0">
              <a:solidFill>
                <a:srgbClr val="FF0000"/>
              </a:solidFill>
            </a:endParaRPr>
          </a:p>
        </p:txBody>
      </p:sp>
      <p:pic>
        <p:nvPicPr>
          <p:cNvPr id="17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5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2986044" y="1275606"/>
            <a:ext cx="721860" cy="633896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0510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01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784228"/>
              </p:ext>
            </p:extLst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CorelDRAW" r:id="rId4" imgW="4245864" imgH="5090160" progId="">
                  <p:embed/>
                </p:oleObj>
              </mc:Choice>
              <mc:Fallback>
                <p:oleObj name="CorelDRAW" r:id="rId4" imgW="4245864" imgH="5090160" progId="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5784218" y="1330299"/>
            <a:ext cx="3080529" cy="3576062"/>
            <a:chOff x="6172121" y="1475002"/>
            <a:chExt cx="3782643" cy="3903500"/>
          </a:xfrm>
        </p:grpSpPr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 rot="20953049">
              <a:off x="6180564" y="1796575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1" name="Рисунок 10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 rot="21073558">
              <a:off x="6851501" y="1594158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2" name="Рисунок 11"/>
            <p:cNvPicPr>
              <a:picLocks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7573140" y="1475002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3" name="Рисунок 12"/>
            <p:cNvPicPr>
              <a:picLocks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 rot="375636">
              <a:off x="8314272" y="1578470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4" name="Рисунок 13"/>
            <p:cNvPicPr>
              <a:picLocks/>
            </p:cNvPicPr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 rot="632549">
              <a:off x="8994764" y="1795215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5" name="Рисунок 14"/>
            <p:cNvPicPr>
              <a:picLocks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 rot="20953049">
              <a:off x="6172121" y="3016425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6" name="Рисунок 15"/>
            <p:cNvPicPr>
              <a:picLocks/>
            </p:cNvPicPr>
            <p:nvPr/>
          </p:nvPicPr>
          <p:blipFill>
            <a:blip r:embed="rId12" cstate="print">
              <a:extLst/>
            </a:blip>
            <a:stretch>
              <a:fillRect/>
            </a:stretch>
          </p:blipFill>
          <p:spPr>
            <a:xfrm rot="21073558">
              <a:off x="6851501" y="2852892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7" name="Рисунок 16"/>
            <p:cNvPicPr>
              <a:picLocks/>
            </p:cNvPicPr>
            <p:nvPr/>
          </p:nvPicPr>
          <p:blipFill>
            <a:blip r:embed="rId13" cstate="print">
              <a:extLst/>
            </a:blip>
            <a:stretch>
              <a:fillRect/>
            </a:stretch>
          </p:blipFill>
          <p:spPr>
            <a:xfrm>
              <a:off x="7573140" y="2718048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8" name="Рисунок 17"/>
            <p:cNvPicPr>
              <a:picLocks/>
            </p:cNvPicPr>
            <p:nvPr/>
          </p:nvPicPr>
          <p:blipFill>
            <a:blip r:embed="rId14" cstate="print">
              <a:extLst/>
            </a:blip>
            <a:stretch>
              <a:fillRect/>
            </a:stretch>
          </p:blipFill>
          <p:spPr>
            <a:xfrm rot="375636">
              <a:off x="8327009" y="2837204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9" name="Рисунок 18"/>
            <p:cNvPicPr>
              <a:picLocks/>
            </p:cNvPicPr>
            <p:nvPr/>
          </p:nvPicPr>
          <p:blipFill>
            <a:blip r:embed="rId15" cstate="print">
              <a:extLst/>
            </a:blip>
            <a:stretch>
              <a:fillRect/>
            </a:stretch>
          </p:blipFill>
          <p:spPr>
            <a:xfrm rot="632549">
              <a:off x="8974703" y="3015065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0" name="Рисунок 19"/>
            <p:cNvPicPr>
              <a:picLocks/>
            </p:cNvPicPr>
            <p:nvPr/>
          </p:nvPicPr>
          <p:blipFill>
            <a:blip r:embed="rId16" cstate="print">
              <a:extLst/>
            </a:blip>
            <a:stretch>
              <a:fillRect/>
            </a:stretch>
          </p:blipFill>
          <p:spPr>
            <a:xfrm rot="20953049">
              <a:off x="6393206" y="4298502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1" name="Рисунок 20"/>
            <p:cNvPicPr>
              <a:picLocks/>
            </p:cNvPicPr>
            <p:nvPr/>
          </p:nvPicPr>
          <p:blipFill>
            <a:blip r:embed="rId17" cstate="print">
              <a:extLst/>
            </a:blip>
            <a:stretch>
              <a:fillRect/>
            </a:stretch>
          </p:blipFill>
          <p:spPr>
            <a:xfrm rot="21073558">
              <a:off x="7165609" y="4130458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2" name="Рисунок 21"/>
            <p:cNvPicPr>
              <a:picLocks/>
            </p:cNvPicPr>
            <p:nvPr/>
          </p:nvPicPr>
          <p:blipFill>
            <a:blip r:embed="rId18" cstate="print">
              <a:extLst/>
            </a:blip>
            <a:stretch>
              <a:fillRect/>
            </a:stretch>
          </p:blipFill>
          <p:spPr>
            <a:xfrm rot="375636">
              <a:off x="7977344" y="4153764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3" name="Рисунок 22"/>
            <p:cNvPicPr>
              <a:picLocks/>
            </p:cNvPicPr>
            <p:nvPr/>
          </p:nvPicPr>
          <p:blipFill>
            <a:blip r:embed="rId19" cstate="print">
              <a:extLst/>
            </a:blip>
            <a:stretch>
              <a:fillRect/>
            </a:stretch>
          </p:blipFill>
          <p:spPr>
            <a:xfrm rot="632549">
              <a:off x="8767028" y="4297142"/>
              <a:ext cx="960000" cy="1080000"/>
            </a:xfrm>
            <a:prstGeom prst="rect">
              <a:avLst/>
            </a:prstGeom>
            <a:ln>
              <a:noFill/>
            </a:ln>
            <a:effectLst>
              <a:outerShdw blurRad="50800" dist="76200" dir="1680000" algn="tl" rotWithShape="0">
                <a:prstClr val="black">
                  <a:alpha val="68000"/>
                </a:prstClr>
              </a:outerShdw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80949" name="Picture 53" descr="C:\Users\Naumenko102\Desktop\Безымянный-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0" y="1209614"/>
            <a:ext cx="5375790" cy="36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83460" y="267494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Справочно абитуриенту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8260" y="811824"/>
            <a:ext cx="2952409" cy="363581"/>
          </a:xfrm>
          <a:prstGeom prst="roundRect">
            <a:avLst>
              <a:gd name="adj" fmla="val 46008"/>
            </a:avLst>
          </a:prstGeom>
          <a:solidFill>
            <a:srgbClr val="0000FF">
              <a:alpha val="509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2296" tIns="41148" rIns="82296" bIns="41148" anchor="ctr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СБОРНИК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52972" y="838700"/>
            <a:ext cx="2952409" cy="363581"/>
          </a:xfrm>
          <a:prstGeom prst="roundRect">
            <a:avLst>
              <a:gd name="adj" fmla="val 46008"/>
            </a:avLst>
          </a:prstGeom>
          <a:solidFill>
            <a:srgbClr val="0000FF">
              <a:alpha val="509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2296" tIns="41148" rIns="82296" bIns="41148" anchor="ctr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ВИДЕОФИЛЬМЫ О ВУЗАХ</a:t>
            </a:r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7528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0013" y="1059582"/>
            <a:ext cx="8926830" cy="3975333"/>
          </a:xfrm>
          <a:prstGeom prst="roundRect">
            <a:avLst>
              <a:gd name="adj" fmla="val 2134"/>
            </a:avLst>
          </a:prstGeom>
          <a:solidFill>
            <a:schemeClr val="bg2">
              <a:lumMod val="60000"/>
              <a:lumOff val="40000"/>
              <a:alpha val="19000"/>
            </a:schemeClr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endParaRPr lang="ru-RU" altLang="ru-RU" sz="6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7" name="Picture 13" descr="G:\PRIZYIV-TA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35120"/>
          <a:stretch/>
        </p:blipFill>
        <p:spPr bwMode="auto">
          <a:xfrm flipH="1">
            <a:off x="162578" y="1607539"/>
            <a:ext cx="2232248" cy="339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:\1421827959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3" r="1"/>
          <a:stretch/>
        </p:blipFill>
        <p:spPr bwMode="auto">
          <a:xfrm>
            <a:off x="6715306" y="1635647"/>
            <a:ext cx="2291398" cy="33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AutoShape 7"/>
          <p:cNvSpPr>
            <a:spLocks noChangeArrowheads="1"/>
          </p:cNvSpPr>
          <p:nvPr/>
        </p:nvSpPr>
        <p:spPr bwMode="auto">
          <a:xfrm>
            <a:off x="108480" y="627534"/>
            <a:ext cx="8966586" cy="1008112"/>
          </a:xfrm>
          <a:prstGeom prst="flowChartAlternateProcess">
            <a:avLst/>
          </a:prstGeom>
          <a:gradFill flip="none" rotWithShape="1">
            <a:gsLst>
              <a:gs pos="0">
                <a:srgbClr val="03D4A8">
                  <a:alpha val="66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>
                  <a:alpha val="93000"/>
                </a:srgbClr>
              </a:gs>
            </a:gsLst>
            <a:lin ang="5400000" scaled="0"/>
            <a:tileRect r="-100000" b="-100000"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0" tIns="0" rIns="10800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0488" indent="358775" algn="just">
              <a:spcBef>
                <a:spcPct val="0"/>
              </a:spcBef>
              <a:buFontTx/>
              <a:buNone/>
              <a:tabLst>
                <a:tab pos="8521700" algn="l"/>
              </a:tabLst>
              <a:defRPr/>
            </a:pPr>
            <a:r>
              <a:rPr lang="ru-RU" sz="2000" dirty="0">
                <a:solidFill>
                  <a:srgbClr val="0000FF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cs typeface="+mn-cs"/>
              </a:rPr>
              <a:t>Для военнослужащих по контракту, а также членов их семей устанавливается единая система правовой и социальной защиты</a:t>
            </a:r>
            <a:endParaRPr lang="ru-RU" altLang="ru-RU" sz="2000" b="1" dirty="0">
              <a:solidFill>
                <a:srgbClr val="0000FF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267744" y="1707654"/>
            <a:ext cx="4608512" cy="561662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их жизни и здоровья</a:t>
            </a:r>
            <a:endParaRPr lang="ru-RU" altLang="ru-RU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267744" y="2391730"/>
            <a:ext cx="4608512" cy="561662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обеспечение</a:t>
            </a:r>
            <a:endParaRPr lang="ru-RU" altLang="ru-RU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2267744" y="3075806"/>
            <a:ext cx="4608512" cy="561662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Вещевое обеспечение</a:t>
            </a:r>
            <a:endParaRPr lang="ru-RU" altLang="ru-RU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2267744" y="3759882"/>
            <a:ext cx="4608512" cy="561662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обеспечение</a:t>
            </a:r>
            <a:endParaRPr lang="ru-RU" altLang="ru-RU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2267744" y="4443958"/>
            <a:ext cx="4608512" cy="561662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39799" rIns="36000" bIns="39799" anchor="ctr"/>
          <a:lstStyle/>
          <a:p>
            <a:pPr algn="ctr"/>
            <a:r>
              <a:rPr lang="ru-RU" altLang="ru-R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защита членов семьи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3872" y="144964"/>
            <a:ext cx="7470576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Социальные гарантии, </a:t>
            </a:r>
          </a:p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предоставляемые военнослужащим по контракту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CorelDRAW" r:id="rId5" imgW="4245864" imgH="5090160" progId="">
                  <p:embed/>
                </p:oleObj>
              </mc:Choice>
              <mc:Fallback>
                <p:oleObj name="CorelDRAW" r:id="rId5" imgW="4245864" imgH="5090160" progId="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7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179513" y="4120354"/>
            <a:ext cx="1008112" cy="885266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0276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921" y="627534"/>
            <a:ext cx="9092738" cy="4491791"/>
          </a:xfrm>
          <a:prstGeom prst="roundRect">
            <a:avLst>
              <a:gd name="adj" fmla="val 2134"/>
            </a:avLst>
          </a:prstGeom>
          <a:solidFill>
            <a:schemeClr val="bg2">
              <a:lumMod val="60000"/>
              <a:lumOff val="40000"/>
              <a:alpha val="19000"/>
            </a:schemeClr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endParaRPr lang="ru-RU" altLang="ru-RU" sz="6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65813"/>
            <a:ext cx="8280920" cy="29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Размеры денежного довольствия военнослужащих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991340"/>
              </p:ext>
            </p:extLst>
          </p:nvPr>
        </p:nvGraphicFramePr>
        <p:xfrm>
          <a:off x="107504" y="744033"/>
          <a:ext cx="5544616" cy="305587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3240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4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Курсант 1 курса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2 000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6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Курсант 2 курса </a:t>
                      </a:r>
                      <a:b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(после заключения контракта)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11 000 до 20 600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Курсант 3-5 курса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12 000 до 22 000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1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Прапорщик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32 000 до 37 000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Лейтенант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45 000 до 70 000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Старший  лейтенант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47 000 до 75</a:t>
                      </a:r>
                      <a:r>
                        <a:rPr lang="ru-RU" sz="1300" b="1" kern="12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000 руб.</a:t>
                      </a:r>
                      <a:endParaRPr lang="ru-RU" sz="1300" b="1" kern="12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Майор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70 000 до 100</a:t>
                      </a:r>
                      <a:r>
                        <a:rPr lang="ru-RU" sz="1300" b="1" kern="12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000 руб.</a:t>
                      </a:r>
                      <a:endParaRPr lang="ru-RU" sz="1300" b="1" kern="12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15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Полковник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85 000 до 120 000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1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  <a:alpha val="7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  <a:alpha val="79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073" y="3867894"/>
            <a:ext cx="9144000" cy="1275606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31000"/>
                  <a:lumOff val="69000"/>
                </a:srgbClr>
              </a:gs>
              <a:gs pos="56000">
                <a:srgbClr val="0000FF">
                  <a:lumMod val="22000"/>
                  <a:lumOff val="78000"/>
                </a:srgbClr>
              </a:gs>
              <a:gs pos="100000">
                <a:srgbClr val="0000FF">
                  <a:lumMod val="94000"/>
                  <a:alpha val="42000"/>
                </a:srgbClr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79576" tIns="39788" rIns="79576" bIns="39788" anchor="ctr"/>
          <a:lstStyle>
            <a:defPPr>
              <a:defRPr lang="ru-RU"/>
            </a:defPPr>
            <a:lvl1pPr algn="ctr">
              <a:lnSpc>
                <a:spcPct val="85000"/>
              </a:lnSpc>
              <a:defRPr sz="14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indent="542925" algn="just"/>
            <a:r>
              <a:rPr lang="ru-RU" sz="1800" b="1" dirty="0"/>
              <a:t>Размер денежного довольствия военнослужащего зависит от его воинского звания, занимаемой должности, тарифного разряда, условий прохождения военной службы, а также региона, различных надбавок, в том числе за уровень физической подготовленности и др.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5" name="CorelDRAW" r:id="rId3" imgW="4245864" imgH="5090160" progId="">
                  <p:embed/>
                </p:oleObj>
              </mc:Choice>
              <mc:Fallback>
                <p:oleObj name="CorelDRAW" r:id="rId3" imgW="4245864" imgH="509016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7" descr="G:\MA_59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9542"/>
            <a:ext cx="33902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6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7739433" y="2565155"/>
            <a:ext cx="1296179" cy="1138230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7694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596" y="1911004"/>
            <a:ext cx="9072000" cy="3208321"/>
          </a:xfrm>
          <a:prstGeom prst="rect">
            <a:avLst/>
          </a:prstGeom>
          <a:solidFill>
            <a:schemeClr val="bg2">
              <a:lumMod val="60000"/>
              <a:lumOff val="40000"/>
              <a:alpha val="19000"/>
            </a:schemeClr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endParaRPr lang="ru-RU" altLang="ru-RU" sz="6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65813"/>
            <a:ext cx="8280920" cy="29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Ежемесячная надбавка за уровень физической подготовленности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71343"/>
              </p:ext>
            </p:extLst>
          </p:nvPr>
        </p:nvGraphicFramePr>
        <p:xfrm>
          <a:off x="2665372" y="1979282"/>
          <a:ext cx="6334056" cy="3109086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762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13164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Категория военнослужащих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gridSpan="6">
                  <a:txBody>
                    <a:bodyPr/>
                    <a:lstStyle/>
                    <a:p>
                      <a:pPr marL="0" algn="ctr" defTabSz="913048" rtl="0" eaLnBrk="1" latinLnBrk="0" hangingPunct="1"/>
                      <a:r>
                        <a:rPr lang="ru-RU" sz="1000" b="1" kern="120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Надбавки за квалификационный уровень </a:t>
                      </a:r>
                    </a:p>
                    <a:p>
                      <a:pPr marL="0" algn="ctr" defTabSz="913048" rtl="0" eaLnBrk="1" latinLnBrk="0" hangingPunct="1"/>
                      <a:r>
                        <a:rPr lang="ru-RU" sz="1000" b="1" kern="120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физической подготовленности, руб.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0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(15 %)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(30 %)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Высший уровень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(70 %)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спортивный разряд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(80 %)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Кандидат</a:t>
                      </a:r>
                      <a:b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мастера спорта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(90 %)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Мастер спорта</a:t>
                      </a:r>
                    </a:p>
                    <a:p>
                      <a:pPr algn="ctr"/>
                      <a:r>
                        <a:rPr lang="ru-RU" sz="1000" b="1" kern="1200" spc="-40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(100 %)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3000">
                          <a:srgbClr val="0087E6">
                            <a:alpha val="61000"/>
                          </a:srgbClr>
                        </a:gs>
                        <a:gs pos="0">
                          <a:srgbClr val="0063C5"/>
                        </a:gs>
                        <a:gs pos="100000">
                          <a:srgbClr val="005CB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Курсант 1 курса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3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Курсант  (после заключения контракта)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1 050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b="1" kern="1200" baseline="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100</a:t>
                      </a:r>
                      <a:endParaRPr lang="ru-RU" sz="1100" b="1" kern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4 900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5 600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6 300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8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Прапорщик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11 200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12 800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14 400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03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Лейтенант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261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03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Майор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3 450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6 900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16 100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18 400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20 700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01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Полковник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3 975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7 950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18 550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21 200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23 850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26 500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186" y="699542"/>
            <a:ext cx="8892820" cy="1211462"/>
          </a:xfrm>
          <a:prstGeom prst="roundRect">
            <a:avLst>
              <a:gd name="adj" fmla="val 8675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5000">
                <a:srgbClr val="D2F4DB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 w="9525" cmpd="thickThin">
            <a:noFill/>
            <a:miter lim="800000"/>
            <a:headEnd/>
            <a:tailEnd/>
          </a:ln>
          <a:effectLst/>
        </p:spPr>
        <p:txBody>
          <a:bodyPr lIns="79576" tIns="39788" rIns="79576" bIns="39788" anchor="ctr"/>
          <a:lstStyle>
            <a:defPPr>
              <a:defRPr lang="ru-RU"/>
            </a:defPPr>
            <a:lvl1pPr algn="ctr">
              <a:lnSpc>
                <a:spcPct val="85000"/>
              </a:lnSpc>
              <a:defRPr sz="14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indent="447675" algn="just">
              <a:lnSpc>
                <a:spcPct val="80000"/>
              </a:lnSpc>
            </a:pPr>
            <a:r>
              <a:rPr lang="ru-RU" sz="1600" b="1" dirty="0"/>
              <a:t>Размер ежемесячной надбавки за квалификационный уровень физической подготовленности, выполнение или подтверждение спортивных разрядов</a:t>
            </a:r>
            <a:br>
              <a:rPr lang="ru-RU" sz="1600" b="1" dirty="0"/>
            </a:br>
            <a:r>
              <a:rPr lang="ru-RU" sz="1600" b="1" dirty="0"/>
              <a:t>по военно-прикладным видам спорта и наличие спортивных разрядов по любому виду спорта зависит от занимаемой военнослужащим воинской должности, тарифного разряда и устанавливается на текущий год по результатам проверок</a:t>
            </a:r>
            <a:br>
              <a:rPr lang="ru-RU" sz="1600" b="1" dirty="0"/>
            </a:br>
            <a:r>
              <a:rPr lang="ru-RU" sz="1600" b="1" dirty="0"/>
              <a:t>в прошедшем году.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7" name="CorelDRAW" r:id="rId3" imgW="4245864" imgH="5090160" progId="">
                  <p:embed/>
                </p:oleObj>
              </mc:Choice>
              <mc:Fallback>
                <p:oleObj name="CorelDRAW" r:id="rId3" imgW="4245864" imgH="5090160" progId="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9" name="Picture 7" descr="G:\2015-10-16_komstarti27RA-02-9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r="9212"/>
          <a:stretch/>
        </p:blipFill>
        <p:spPr bwMode="auto">
          <a:xfrm>
            <a:off x="120756" y="1991352"/>
            <a:ext cx="2488442" cy="215183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 descr="G:\img_rdyt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94" y="4227934"/>
            <a:ext cx="1144204" cy="84687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G: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5" y="4227934"/>
            <a:ext cx="1244221" cy="84687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8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2693068" y="2002410"/>
            <a:ext cx="492002" cy="432048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1042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9" name="Text Box 23"/>
          <p:cNvSpPr txBox="1">
            <a:spLocks noChangeArrowheads="1"/>
          </p:cNvSpPr>
          <p:nvPr/>
        </p:nvSpPr>
        <p:spPr bwMode="auto">
          <a:xfrm rot="-110">
            <a:off x="4508500" y="555625"/>
            <a:ext cx="39306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FFFFFF"/>
                </a:solidFill>
                <a:cs typeface="Tahoma" pitchFamily="34" charset="0"/>
              </a:rPr>
              <a:t>Всего - 17 тыс. чел.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61455"/>
            <a:ext cx="9144000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6578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323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9832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6459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3036" algn="l" defTabSz="91323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9614" algn="l" defTabSz="91323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6240" algn="l" defTabSz="91323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2854" algn="l" defTabSz="91323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31610" eaLnBrk="0" hangingPunct="0">
              <a:lnSpc>
                <a:spcPct val="80000"/>
              </a:lnSpc>
            </a:pPr>
            <a:r>
              <a:rPr lang="ru-RU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Современные Вооруженные Силы </a:t>
            </a:r>
          </a:p>
          <a:p>
            <a:pPr algn="ctr" defTabSz="931610" eaLnBrk="0" hangingPunct="0">
              <a:lnSpc>
                <a:spcPct val="80000"/>
              </a:lnSpc>
            </a:pPr>
            <a:r>
              <a:rPr lang="ru-RU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</a:t>
            </a:r>
          </a:p>
        </p:txBody>
      </p:sp>
      <p:grpSp>
        <p:nvGrpSpPr>
          <p:cNvPr id="86" name="Группа 85"/>
          <p:cNvGrpSpPr/>
          <p:nvPr/>
        </p:nvGrpSpPr>
        <p:grpSpPr>
          <a:xfrm>
            <a:off x="40540" y="720019"/>
            <a:ext cx="9065594" cy="4380260"/>
            <a:chOff x="183456" y="782638"/>
            <a:chExt cx="9781628" cy="4749366"/>
          </a:xfrm>
        </p:grpSpPr>
        <p:sp>
          <p:nvSpPr>
            <p:cNvPr id="87" name="Flowchart: Manual Input 16"/>
            <p:cNvSpPr/>
            <p:nvPr/>
          </p:nvSpPr>
          <p:spPr>
            <a:xfrm flipV="1">
              <a:off x="5152008" y="3361556"/>
              <a:ext cx="4813075" cy="2161310"/>
            </a:xfrm>
            <a:prstGeom prst="flowChartManualInput">
              <a:avLst/>
            </a:prstGeom>
            <a:blipFill>
              <a:blip r:embed="rId4" cstate="print"/>
              <a:stretch>
                <a:fillRect/>
              </a:stretch>
            </a:blipFill>
            <a:ln w="190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Flowchart: Manual Input 12"/>
            <p:cNvSpPr/>
            <p:nvPr/>
          </p:nvSpPr>
          <p:spPr>
            <a:xfrm>
              <a:off x="5152008" y="782638"/>
              <a:ext cx="4813076" cy="2475010"/>
            </a:xfrm>
            <a:prstGeom prst="flowChartManualInput">
              <a:avLst/>
            </a:prstGeom>
            <a:blipFill>
              <a:blip r:embed="rId5" cstate="print"/>
              <a:stretch>
                <a:fillRect/>
              </a:stretch>
            </a:blipFill>
            <a:ln w="190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9" name="Flowchart: Manual Input 15"/>
            <p:cNvSpPr/>
            <p:nvPr/>
          </p:nvSpPr>
          <p:spPr>
            <a:xfrm flipH="1" flipV="1">
              <a:off x="183456" y="3370694"/>
              <a:ext cx="4824536" cy="2161310"/>
            </a:xfrm>
            <a:prstGeom prst="flowChartManualInput">
              <a:avLst/>
            </a:prstGeom>
            <a:blipFill>
              <a:blip r:embed="rId6" cstate="print"/>
              <a:stretch>
                <a:fillRect/>
              </a:stretch>
            </a:blipFill>
            <a:ln w="190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0" name="Flowchart: Manual Input 11"/>
            <p:cNvSpPr/>
            <p:nvPr/>
          </p:nvSpPr>
          <p:spPr>
            <a:xfrm flipH="1">
              <a:off x="183456" y="782639"/>
              <a:ext cx="4824536" cy="2475010"/>
            </a:xfrm>
            <a:prstGeom prst="flowChartManualInput">
              <a:avLst/>
            </a:prstGeom>
            <a:blipFill>
              <a:blip r:embed="rId7" cstate="print"/>
              <a:stretch>
                <a:fillRect/>
              </a:stretch>
            </a:blipFill>
            <a:ln w="190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2" name="CorelDRAW" r:id="rId8" imgW="4245864" imgH="5090160" progId="">
                  <p:embed/>
                </p:oleObj>
              </mc:Choice>
              <mc:Fallback>
                <p:oleObj name="CorelDRAW" r:id="rId8" imgW="4245864" imgH="5090160" progId="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10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3811752" y="2211710"/>
            <a:ext cx="1552336" cy="1363171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7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5" descr="C:\Users\KUKSIN\Pictures\Рисунок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77" y="668806"/>
            <a:ext cx="9346378" cy="4474694"/>
          </a:xfrm>
          <a:prstGeom prst="rect">
            <a:avLst/>
          </a:prstGeom>
          <a:solidFill>
            <a:schemeClr val="accent1"/>
          </a:solidFill>
          <a:effectLst>
            <a:glow rad="127000">
              <a:schemeClr val="accent1">
                <a:alpha val="0"/>
              </a:schemeClr>
            </a:glow>
            <a:softEdge rad="317500"/>
          </a:effectLst>
          <a:extLst/>
        </p:spPr>
      </p:pic>
      <p:sp>
        <p:nvSpPr>
          <p:cNvPr id="70671" name="Rectangle 4"/>
          <p:cNvSpPr>
            <a:spLocks noChangeArrowheads="1"/>
          </p:cNvSpPr>
          <p:nvPr/>
        </p:nvSpPr>
        <p:spPr bwMode="auto">
          <a:xfrm>
            <a:off x="4255095" y="-7527"/>
            <a:ext cx="633810" cy="32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525" tIns="39763" rIns="79525" bIns="39763" anchor="ctr">
            <a:spAutoFit/>
          </a:bodyPr>
          <a:lstStyle>
            <a:lvl1pPr indent="468313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altLang="ru-RU" sz="1600"/>
          </a:p>
        </p:txBody>
      </p:sp>
      <p:pic>
        <p:nvPicPr>
          <p:cNvPr id="23" name="Picture 2" descr="C:\Users\levina\Desktop\ОТЧЕТЫ\СЛАЙДЫ ВСЕ\Фото, которые отбирал сам\23) За 10 минут до начала вручения ключей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brightnessContrast bright="26000" contrast="-14000"/>
                    </a14:imgEffect>
                  </a14:imgLayer>
                </a14:imgProps>
              </a:ext>
            </a:extLst>
          </a:blip>
          <a:srcRect t="8218"/>
          <a:stretch/>
        </p:blipFill>
        <p:spPr bwMode="auto">
          <a:xfrm>
            <a:off x="114328" y="3869773"/>
            <a:ext cx="1741464" cy="959929"/>
          </a:xfrm>
          <a:prstGeom prst="rect">
            <a:avLst/>
          </a:prstGeom>
          <a:noFill/>
          <a:ln w="317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</p:pic>
      <p:sp>
        <p:nvSpPr>
          <p:cNvPr id="3" name="TextBox 2"/>
          <p:cNvSpPr txBox="1"/>
          <p:nvPr/>
        </p:nvSpPr>
        <p:spPr>
          <a:xfrm>
            <a:off x="2051720" y="189399"/>
            <a:ext cx="5351934" cy="2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Обеспечение постоянным жильем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4328" y="668806"/>
            <a:ext cx="8922168" cy="864096"/>
          </a:xfrm>
          <a:prstGeom prst="rect">
            <a:avLst/>
          </a:prstGeom>
          <a:solidFill>
            <a:srgbClr val="FF090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144000" tIns="35986" rIns="144000" bIns="35986" anchor="ctr"/>
          <a:lstStyle/>
          <a:p>
            <a:pPr indent="452438" algn="just"/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Офицер имеет возможность приобретения постоянного жилья через </a:t>
            </a:r>
            <a:r>
              <a:rPr lang="ru-RU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накопительно</a:t>
            </a: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-ипотечную систему  жилищного обеспечения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34899"/>
              </p:ext>
            </p:extLst>
          </p:nvPr>
        </p:nvGraphicFramePr>
        <p:xfrm>
          <a:off x="114329" y="1626337"/>
          <a:ext cx="8922166" cy="2148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105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3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4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23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89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Воинское звание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Выслуга лет (календарная)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Состав семьи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жилищной</a:t>
                      </a:r>
                      <a:r>
                        <a:rPr lang="ru-RU" sz="1500" b="1" kern="1200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субсидии</a:t>
                      </a:r>
                      <a:endParaRPr lang="ru-RU" sz="1500" b="1" kern="12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Капитан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лет </a:t>
                      </a:r>
                      <a:r>
                        <a:rPr lang="ru-RU" sz="15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2,8 млн. руб.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3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Майор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16 - 19 лет </a:t>
                      </a:r>
                      <a:r>
                        <a:rPr lang="ru-RU" sz="15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Жена и 1</a:t>
                      </a:r>
                      <a:r>
                        <a:rPr lang="ru-RU" sz="1500" b="1" kern="12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ребенок</a:t>
                      </a:r>
                      <a:endParaRPr lang="ru-RU" sz="15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4,4 млн. руб.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3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Прапорщик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лет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Жена и 2 ребенка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6,1 млн. руб.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Подполковник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года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Жена и 2 ребенка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6,5 млн. руб.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Полковник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лет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Жена и 2 ребенка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8,6 млн. руб.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4583">
                          <a:schemeClr val="accent3">
                            <a:lumMod val="75000"/>
                            <a:alpha val="65000"/>
                          </a:schemeClr>
                        </a:gs>
                        <a:gs pos="74000">
                          <a:schemeClr val="accent3">
                            <a:lumMod val="75000"/>
                            <a:alpha val="56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28" y="4842665"/>
            <a:ext cx="636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- при условии увольнения по льготным основаниям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" name="CorelDRAW" r:id="rId7" imgW="4245864" imgH="5090160" progId="">
                  <p:embed/>
                </p:oleObj>
              </mc:Choice>
              <mc:Fallback>
                <p:oleObj name="CorelDRAW" r:id="rId7" imgW="4245864" imgH="5090160" progId="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9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3983148" y="3885094"/>
            <a:ext cx="1128419" cy="990912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pic>
        <p:nvPicPr>
          <p:cNvPr id="13" name="Picture 3" descr="D:\Селекторные совещания\20150803\ЖИЛЬЁ-ФОТО\ОТБОР\Photo-DZHO-Otbor-013.jpg"/>
          <p:cNvPicPr>
            <a:picLocks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61" y="3869773"/>
            <a:ext cx="1742400" cy="957570"/>
          </a:xfrm>
          <a:prstGeom prst="rect">
            <a:avLst/>
          </a:prstGeom>
          <a:noFill/>
          <a:ln w="317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1959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KUKSIN\Pictures\Рисунок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12413" y="660002"/>
            <a:ext cx="9346378" cy="448349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317500"/>
          </a:effectLst>
          <a:extLst/>
        </p:spPr>
      </p:pic>
      <p:sp>
        <p:nvSpPr>
          <p:cNvPr id="92" name="TextBox 1"/>
          <p:cNvSpPr txBox="1"/>
          <p:nvPr/>
        </p:nvSpPr>
        <p:spPr>
          <a:xfrm>
            <a:off x="1881664" y="878682"/>
            <a:ext cx="128588" cy="35718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6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тыс</a:t>
            </a:r>
            <a:r>
              <a:rPr lang="ru-RU" sz="600" kern="0" dirty="0">
                <a:solidFill>
                  <a:srgbClr val="FFFFFF"/>
                </a:solidFill>
              </a:rPr>
              <a:t>.</a:t>
            </a:r>
          </a:p>
        </p:txBody>
      </p:sp>
      <p:graphicFrame>
        <p:nvGraphicFramePr>
          <p:cNvPr id="68" name="Диаграмма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426002"/>
              </p:ext>
            </p:extLst>
          </p:nvPr>
        </p:nvGraphicFramePr>
        <p:xfrm>
          <a:off x="81841" y="1215023"/>
          <a:ext cx="5498271" cy="3479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" name="Прямоугольник 70"/>
          <p:cNvSpPr/>
          <p:nvPr/>
        </p:nvSpPr>
        <p:spPr>
          <a:xfrm>
            <a:off x="81841" y="706381"/>
            <a:ext cx="8999665" cy="425209"/>
          </a:xfrm>
          <a:prstGeom prst="rect">
            <a:avLst/>
          </a:prstGeom>
          <a:solidFill>
            <a:srgbClr val="F85A5A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3" tIns="35787" rIns="71573" bIns="35787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обеспечено более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85,7 тыс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военнослужащих</a:t>
            </a:r>
          </a:p>
        </p:txBody>
      </p:sp>
      <p:graphicFrame>
        <p:nvGraphicFramePr>
          <p:cNvPr id="65" name="Схема 64"/>
          <p:cNvGraphicFramePr/>
          <p:nvPr>
            <p:extLst>
              <p:ext uri="{D42A27DB-BD31-4B8C-83A1-F6EECF244321}">
                <p14:modId xmlns:p14="http://schemas.microsoft.com/office/powerpoint/2010/main" val="1649710533"/>
              </p:ext>
            </p:extLst>
          </p:nvPr>
        </p:nvGraphicFramePr>
        <p:xfrm>
          <a:off x="558113" y="1088857"/>
          <a:ext cx="3917603" cy="2978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220072" y="1641668"/>
            <a:ext cx="3861434" cy="1434138"/>
          </a:xfrm>
          <a:prstGeom prst="roundRect">
            <a:avLst/>
          </a:prstGeom>
          <a:solidFill>
            <a:srgbClr val="FFFF99">
              <a:alpha val="66000"/>
            </a:srgbClr>
          </a:solidFill>
          <a:ln w="53975" cmpd="dbl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5787" rIns="36000" bIns="35787" anchor="ctr"/>
          <a:lstStyle/>
          <a:p>
            <a:pPr algn="ctr">
              <a:defRPr/>
            </a:pPr>
            <a:r>
              <a:rPr lang="ru-RU" sz="105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планируется </a:t>
            </a:r>
            <a:endParaRPr lang="en-US" sz="105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5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баланс трех составляющих:</a:t>
            </a: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Оптимального использования имеющегося фонда;</a:t>
            </a:r>
          </a:p>
          <a:p>
            <a:pPr>
              <a:lnSpc>
                <a:spcPct val="130000"/>
              </a:lnSpc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Строительства нового жилья; </a:t>
            </a:r>
          </a:p>
          <a:p>
            <a:pPr>
              <a:lnSpc>
                <a:spcPct val="130000"/>
              </a:lnSpc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Выплаты военнослужащим денежной компенсации за наем (поднаем) жилых помещений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0" name="TextBox 5"/>
          <p:cNvSpPr txBox="1">
            <a:spLocks noChangeArrowheads="1"/>
          </p:cNvSpPr>
          <p:nvPr/>
        </p:nvSpPr>
        <p:spPr bwMode="auto">
          <a:xfrm rot="16200000">
            <a:off x="-1097214" y="2970421"/>
            <a:ext cx="2592289" cy="210772"/>
          </a:xfrm>
          <a:prstGeom prst="rect">
            <a:avLst/>
          </a:prstGeom>
          <a:gradFill>
            <a:gsLst>
              <a:gs pos="0">
                <a:srgbClr val="FF3333">
                  <a:alpha val="54000"/>
                </a:srgbClr>
              </a:gs>
              <a:gs pos="26000">
                <a:srgbClr val="EF7A7A">
                  <a:alpha val="78000"/>
                </a:srgbClr>
              </a:gs>
              <a:gs pos="100000">
                <a:srgbClr val="FF3333">
                  <a:alpha val="14000"/>
                </a:srgbClr>
              </a:gs>
            </a:gsLst>
            <a:lin ang="5400000" scaled="0"/>
          </a:gradFill>
          <a:ln>
            <a:noFill/>
          </a:ln>
          <a:extLst/>
        </p:spPr>
        <p:txBody>
          <a:bodyPr wrap="square" lIns="71573" tIns="35787" rIns="71573" bIns="3578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900" b="1" dirty="0"/>
              <a:t>тыс. военнослужащих</a:t>
            </a:r>
          </a:p>
        </p:txBody>
      </p:sp>
      <p:pic>
        <p:nvPicPr>
          <p:cNvPr id="2050" name="Picture 2" descr="C:\Users\levina\Desktop\ОТЧЕТЫ\СЛАЙДЫ ВСЕ\Фото, которые отбирал сам\23) За 10 минут до начала вручения ключей.JPG"/>
          <p:cNvPicPr>
            <a:picLocks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81506" y="3291830"/>
            <a:ext cx="1800000" cy="1296144"/>
          </a:xfrm>
          <a:prstGeom prst="rect">
            <a:avLst/>
          </a:prstGeom>
          <a:noFill/>
          <a:ln w="31750" cmpd="dbl">
            <a:solidFill>
              <a:srgbClr val="FFFF99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86564" y="4848086"/>
            <a:ext cx="190024" cy="271463"/>
          </a:xfrm>
          <a:prstGeom prst="rect">
            <a:avLst/>
          </a:prstGeom>
          <a:solidFill>
            <a:srgbClr val="FF3333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3" tIns="35787" rIns="71573" bIns="35787" anchor="ctr"/>
          <a:lstStyle/>
          <a:p>
            <a:pPr algn="ctr">
              <a:defRPr/>
            </a:pPr>
            <a:endParaRPr lang="ru-RU">
              <a:solidFill>
                <a:srgbClr val="FF3333"/>
              </a:solidFill>
            </a:endParaRPr>
          </a:p>
        </p:txBody>
      </p:sp>
      <p:sp>
        <p:nvSpPr>
          <p:cNvPr id="76814" name="TextBox 18"/>
          <p:cNvSpPr txBox="1">
            <a:spLocks noChangeArrowheads="1"/>
          </p:cNvSpPr>
          <p:nvPr/>
        </p:nvSpPr>
        <p:spPr bwMode="auto">
          <a:xfrm>
            <a:off x="253728" y="4853486"/>
            <a:ext cx="6118471" cy="256939"/>
          </a:xfrm>
          <a:prstGeom prst="rect">
            <a:avLst/>
          </a:prstGeom>
          <a:noFill/>
          <a:ln>
            <a:noFill/>
          </a:ln>
        </p:spPr>
        <p:txBody>
          <a:bodyPr wrap="square" lIns="71573" tIns="35787" rIns="71573" bIns="3578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FF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200" dirty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военнослужащих, </a:t>
            </a:r>
            <a:r>
              <a:rPr lang="ru-RU" altLang="ru-RU" sz="1200" dirty="0">
                <a:solidFill>
                  <a:srgbClr val="FF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обеспеченных служебным жильем </a:t>
            </a:r>
            <a:r>
              <a:rPr lang="ru-RU" altLang="ru-RU" sz="1200" i="1" dirty="0">
                <a:solidFill>
                  <a:srgbClr val="FF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(тыс. чел.)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-29311" y="103287"/>
            <a:ext cx="9196395" cy="48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обеспечения военнослужащих служебным жильем </a:t>
            </a:r>
          </a:p>
          <a:p>
            <a:pPr algn="ctr" defTabSz="931610" eaLnBrk="0" hangingPunct="0">
              <a:lnSpc>
                <a:spcPct val="80000"/>
              </a:lnSpc>
            </a:pPr>
            <a:r>
              <a:rPr lang="ru-RU" sz="1600" i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(нарастающим итогом)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CorelDRAW" r:id="rId11" imgW="4245864" imgH="5090160" progId="">
                  <p:embed/>
                </p:oleObj>
              </mc:Choice>
              <mc:Fallback>
                <p:oleObj name="CorelDRAW" r:id="rId11" imgW="4245864" imgH="50901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3" descr="C:\Users\levina\Desktop\ОТЧЕТЫ\СЛАЙДЫ ВСЕ\Фото, которые отбирал сам\14) Открытие мероприятия (нац. костюм).jpg"/>
          <p:cNvPicPr>
            <a:picLocks noChangeArrowheads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3291830"/>
            <a:ext cx="1836000" cy="1296144"/>
          </a:xfrm>
          <a:prstGeom prst="rect">
            <a:avLst/>
          </a:prstGeom>
          <a:noFill/>
          <a:ln w="31750" cmpd="dbl">
            <a:solidFill>
              <a:srgbClr val="FFFF99"/>
            </a:solidFill>
          </a:ln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4531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5" descr="C:\Users\KUKSIN\Pictures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77" y="699542"/>
            <a:ext cx="9346378" cy="4467259"/>
          </a:xfrm>
          <a:prstGeom prst="rect">
            <a:avLst/>
          </a:prstGeom>
          <a:solidFill>
            <a:schemeClr val="accent1"/>
          </a:solidFill>
          <a:effectLst>
            <a:glow rad="127000">
              <a:schemeClr val="accent1">
                <a:alpha val="0"/>
              </a:schemeClr>
            </a:glow>
            <a:softEdge rad="317500"/>
          </a:effectLst>
          <a:extLst/>
        </p:spPr>
      </p:pic>
      <p:sp>
        <p:nvSpPr>
          <p:cNvPr id="70671" name="Rectangle 4"/>
          <p:cNvSpPr>
            <a:spLocks noChangeArrowheads="1"/>
          </p:cNvSpPr>
          <p:nvPr/>
        </p:nvSpPr>
        <p:spPr bwMode="auto">
          <a:xfrm>
            <a:off x="4255095" y="-7527"/>
            <a:ext cx="633810" cy="32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525" tIns="39763" rIns="79525" bIns="39763" anchor="ctr">
            <a:spAutoFit/>
          </a:bodyPr>
          <a:lstStyle>
            <a:lvl1pPr indent="468313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375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3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altLang="ru-RU" sz="1600"/>
          </a:p>
        </p:txBody>
      </p:sp>
      <p:pic>
        <p:nvPicPr>
          <p:cNvPr id="23" name="Picture 2" descr="C:\Users\levina\Desktop\ОТЧЕТЫ\СЛАЙДЫ ВСЕ\Фото, которые отбирал сам\23) За 10 минут до начала вручения ключей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t="8218"/>
          <a:stretch/>
        </p:blipFill>
        <p:spPr bwMode="auto">
          <a:xfrm>
            <a:off x="6179154" y="728676"/>
            <a:ext cx="2857342" cy="1944000"/>
          </a:xfrm>
          <a:prstGeom prst="rect">
            <a:avLst/>
          </a:prstGeom>
          <a:noFill/>
          <a:ln w="317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699542"/>
            <a:ext cx="5832648" cy="1034571"/>
          </a:xfrm>
          <a:prstGeom prst="rect">
            <a:avLst/>
          </a:prstGeom>
          <a:solidFill>
            <a:srgbClr val="FF5050">
              <a:alpha val="63000"/>
            </a:srgbClr>
          </a:solidFill>
          <a:ln>
            <a:noFill/>
          </a:ln>
          <a:effectLst/>
        </p:spPr>
        <p:txBody>
          <a:bodyPr lIns="35986" tIns="35986" rIns="35986" bIns="35986" anchor="ctr"/>
          <a:lstStyle/>
          <a:p>
            <a:pPr algn="ctr"/>
            <a:endParaRPr lang="ru-RU" sz="1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352425" algn="just"/>
            <a: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период военной службы военнослужащий </a:t>
            </a:r>
            <a:b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члены его семьи обеспечиваются служебным жильем (общежитием) или денежной компенсацией за поднаем жилого помещения. </a:t>
            </a:r>
            <a:r>
              <a:rPr lang="ru-RU" sz="1600" b="1" u="sng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Сумма компенсации составляет:</a:t>
            </a:r>
          </a:p>
          <a:p>
            <a:pPr indent="352425" algn="just"/>
            <a: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8378" y="195486"/>
            <a:ext cx="5351934" cy="2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Обеспечение служебным жильем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84343"/>
              </p:ext>
            </p:extLst>
          </p:nvPr>
        </p:nvGraphicFramePr>
        <p:xfrm>
          <a:off x="107504" y="1851670"/>
          <a:ext cx="5832648" cy="31683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9078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47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87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Регион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291">
                          <a:srgbClr val="94F6EA"/>
                        </a:gs>
                        <a:gs pos="14583">
                          <a:srgbClr val="5BFFD4"/>
                        </a:gs>
                        <a:gs pos="74000">
                          <a:srgbClr val="CCEC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291">
                          <a:srgbClr val="94F6EA"/>
                        </a:gs>
                        <a:gs pos="14583">
                          <a:srgbClr val="5BFFD4"/>
                        </a:gs>
                        <a:gs pos="74000">
                          <a:srgbClr val="CCEC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Калининградская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 19,4</a:t>
                      </a:r>
                      <a:r>
                        <a:rPr lang="ru-RU" sz="1800" b="1" kern="1200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тыс. руб.</a:t>
                      </a:r>
                      <a:endParaRPr lang="ru-RU" sz="18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Ростовская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17,3 тыс.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Свердловская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21,4 тыс.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Сахалинская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39,7 тыс.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Мурманская</a:t>
                      </a:r>
                      <a:r>
                        <a:rPr lang="ru-RU" sz="1600" b="1" kern="1200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область</a:t>
                      </a:r>
                      <a:endParaRPr lang="ru-RU" sz="16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17,</a:t>
                      </a:r>
                      <a:r>
                        <a:rPr lang="ru-RU" sz="1800" b="1" kern="1200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тыс. руб.</a:t>
                      </a:r>
                      <a:endParaRPr lang="ru-RU" sz="18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4583">
                          <a:schemeClr val="accent5">
                            <a:lumMod val="20000"/>
                            <a:lumOff val="80000"/>
                          </a:schemeClr>
                        </a:gs>
                        <a:gs pos="74000">
                          <a:srgbClr val="FFCCFF"/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53" y="3047670"/>
            <a:ext cx="2857343" cy="1944216"/>
          </a:xfrm>
          <a:prstGeom prst="rect">
            <a:avLst/>
          </a:prstGeom>
          <a:noFill/>
          <a:ln w="317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CorelDRAW" r:id="rId8" imgW="4245864" imgH="5090160" progId="">
                  <p:embed/>
                </p:oleObj>
              </mc:Choice>
              <mc:Fallback>
                <p:oleObj name="CorelDRAW" r:id="rId8" imgW="4245864" imgH="5090160" progId="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10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8081706" y="4176396"/>
            <a:ext cx="960694" cy="843626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pic>
        <p:nvPicPr>
          <p:cNvPr id="14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10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6179154" y="1829050"/>
            <a:ext cx="960694" cy="843626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5860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Скругленный прямоугольник 53"/>
          <p:cNvSpPr/>
          <p:nvPr/>
        </p:nvSpPr>
        <p:spPr bwMode="auto">
          <a:xfrm>
            <a:off x="286662" y="2096381"/>
            <a:ext cx="3568898" cy="1627497"/>
          </a:xfrm>
          <a:prstGeom prst="roundRect">
            <a:avLst>
              <a:gd name="adj" fmla="val 6138"/>
            </a:avLst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18" tIns="45709" rIns="91418" bIns="45709" anchor="ctr"/>
          <a:lstStyle/>
          <a:p>
            <a:pPr algn="ctr" defTabSz="914153"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139952" y="2067694"/>
            <a:ext cx="4753223" cy="3075806"/>
          </a:xfrm>
          <a:prstGeom prst="roundRect">
            <a:avLst>
              <a:gd name="adj" fmla="val 6138"/>
            </a:avLst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18" tIns="45709" rIns="91418" bIns="45709" anchor="ctr"/>
          <a:lstStyle/>
          <a:p>
            <a:pPr algn="ctr" defTabSz="914153"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434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43188"/>
            <a:ext cx="4683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6"/>
          <p:cNvSpPr txBox="1">
            <a:spLocks noChangeArrowheads="1"/>
          </p:cNvSpPr>
          <p:nvPr/>
        </p:nvSpPr>
        <p:spPr bwMode="auto">
          <a:xfrm>
            <a:off x="1049338" y="82550"/>
            <a:ext cx="70580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defTabSz="931863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Награждение государственными наградами</a:t>
            </a:r>
          </a:p>
          <a:p>
            <a:pPr algn="ctr">
              <a:lnSpc>
                <a:spcPct val="80000"/>
              </a:lnSpc>
            </a:pPr>
            <a:r>
              <a:rPr lang="ru-RU" altLang="ru-RU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Российской Федерации</a:t>
            </a:r>
          </a:p>
          <a:p>
            <a:pPr algn="ctr">
              <a:lnSpc>
                <a:spcPct val="80000"/>
              </a:lnSpc>
            </a:pPr>
            <a:r>
              <a:rPr lang="ru-RU" altLang="ru-RU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43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643188"/>
            <a:ext cx="482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643188"/>
            <a:ext cx="4683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643188"/>
            <a:ext cx="4651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643188"/>
            <a:ext cx="4683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2643188"/>
            <a:ext cx="5222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643188"/>
            <a:ext cx="495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940175"/>
            <a:ext cx="6000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940175"/>
            <a:ext cx="4651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418013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898900"/>
            <a:ext cx="3587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357688"/>
            <a:ext cx="376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16" descr="\\exchange\GUK.local\3 Управление\1 отдел\Селезнев\SAVX467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651630"/>
            <a:ext cx="210661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4359" name="Рисунок 1" descr="Untitled-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19505" r="29697" b="22845"/>
          <a:stretch>
            <a:fillRect/>
          </a:stretch>
        </p:blipFill>
        <p:spPr bwMode="auto">
          <a:xfrm>
            <a:off x="6573838" y="4114800"/>
            <a:ext cx="9366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Рисунок 2" descr="D:\ТОЛЯН\РАЗНОЕ\НОРМАТИВНЫЕ ДОКУМЕНТЫ\УПРФ 487 от 11.04.08\Untitled-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26675" r="19296" b="7870"/>
          <a:stretch>
            <a:fillRect/>
          </a:stretch>
        </p:blipFill>
        <p:spPr bwMode="auto">
          <a:xfrm>
            <a:off x="7729538" y="3940175"/>
            <a:ext cx="7191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8"/>
          <p:cNvSpPr>
            <a:spLocks noChangeArrowheads="1"/>
          </p:cNvSpPr>
          <p:nvPr/>
        </p:nvSpPr>
        <p:spPr bwMode="auto">
          <a:xfrm>
            <a:off x="7330480" y="3585708"/>
            <a:ext cx="755990" cy="180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3187</a:t>
            </a: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4413500" y="3580136"/>
            <a:ext cx="360050" cy="1800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16</a:t>
            </a: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4897738" y="4876808"/>
            <a:ext cx="521510" cy="18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128</a:t>
            </a: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5903400" y="4878436"/>
            <a:ext cx="504070" cy="1800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62</a:t>
            </a:r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auto">
          <a:xfrm>
            <a:off x="7797760" y="4884362"/>
            <a:ext cx="576080" cy="180000"/>
          </a:xfrm>
          <a:prstGeom prst="roundRect">
            <a:avLst>
              <a:gd name="adj" fmla="val 16667"/>
            </a:avLst>
          </a:prstGeom>
          <a:solidFill>
            <a:srgbClr val="DE842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202</a:t>
            </a: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6748850" y="4879674"/>
            <a:ext cx="576080" cy="180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51</a:t>
            </a:r>
          </a:p>
        </p:txBody>
      </p:sp>
      <p:sp>
        <p:nvSpPr>
          <p:cNvPr id="14379" name="Скругленный прямоугольник 28"/>
          <p:cNvSpPr>
            <a:spLocks noChangeArrowheads="1"/>
          </p:cNvSpPr>
          <p:nvPr/>
        </p:nvSpPr>
        <p:spPr bwMode="auto">
          <a:xfrm>
            <a:off x="4211638" y="2571750"/>
            <a:ext cx="792162" cy="122396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80" name="Скругленный прямоугольник 29"/>
          <p:cNvSpPr>
            <a:spLocks noChangeArrowheads="1"/>
          </p:cNvSpPr>
          <p:nvPr/>
        </p:nvSpPr>
        <p:spPr bwMode="auto">
          <a:xfrm>
            <a:off x="5060950" y="2571750"/>
            <a:ext cx="1728788" cy="1223963"/>
          </a:xfrm>
          <a:prstGeom prst="roundRect">
            <a:avLst>
              <a:gd name="adj" fmla="val 7912"/>
            </a:avLst>
          </a:prstGeom>
          <a:noFill/>
          <a:ln w="1905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81" name="Скругленный прямоугольник 30"/>
          <p:cNvSpPr>
            <a:spLocks noChangeArrowheads="1"/>
          </p:cNvSpPr>
          <p:nvPr/>
        </p:nvSpPr>
        <p:spPr bwMode="auto">
          <a:xfrm>
            <a:off x="6831013" y="2571750"/>
            <a:ext cx="1871662" cy="1223963"/>
          </a:xfrm>
          <a:prstGeom prst="roundRect">
            <a:avLst>
              <a:gd name="adj" fmla="val 7884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82" name="Скругленный прямоугольник 31"/>
          <p:cNvSpPr>
            <a:spLocks noChangeArrowheads="1"/>
          </p:cNvSpPr>
          <p:nvPr/>
        </p:nvSpPr>
        <p:spPr bwMode="auto">
          <a:xfrm>
            <a:off x="4448175" y="3867150"/>
            <a:ext cx="1368425" cy="1225550"/>
          </a:xfrm>
          <a:prstGeom prst="roundRect">
            <a:avLst>
              <a:gd name="adj" fmla="val 9454"/>
            </a:avLst>
          </a:prstGeom>
          <a:noFill/>
          <a:ln w="1905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5862638" y="3867150"/>
            <a:ext cx="598487" cy="1225550"/>
          </a:xfrm>
          <a:prstGeom prst="roundRect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384" name="Скругленный прямоугольник 41"/>
          <p:cNvSpPr>
            <a:spLocks noChangeArrowheads="1"/>
          </p:cNvSpPr>
          <p:nvPr/>
        </p:nvSpPr>
        <p:spPr bwMode="auto">
          <a:xfrm>
            <a:off x="6532563" y="3867150"/>
            <a:ext cx="1042987" cy="1225550"/>
          </a:xfrm>
          <a:prstGeom prst="roundRect">
            <a:avLst>
              <a:gd name="adj" fmla="val 12250"/>
            </a:avLst>
          </a:prstGeom>
          <a:noFill/>
          <a:ln w="190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85" name="Скругленный прямоугольник 42"/>
          <p:cNvSpPr>
            <a:spLocks noChangeArrowheads="1"/>
          </p:cNvSpPr>
          <p:nvPr/>
        </p:nvSpPr>
        <p:spPr bwMode="auto">
          <a:xfrm>
            <a:off x="7634288" y="3867150"/>
            <a:ext cx="898525" cy="1225550"/>
          </a:xfrm>
          <a:prstGeom prst="roundRect">
            <a:avLst>
              <a:gd name="adj" fmla="val 11616"/>
            </a:avLst>
          </a:prstGeom>
          <a:noFill/>
          <a:ln w="19050" algn="ctr">
            <a:solidFill>
              <a:srgbClr val="DE84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5557280" y="3588552"/>
            <a:ext cx="648090" cy="1800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0" anchor="ctr" anchorCtr="1"/>
          <a:lstStyle/>
          <a:p>
            <a:pPr algn="ctr">
              <a:lnSpc>
                <a:spcPct val="70000"/>
              </a:lnSpc>
              <a:defRPr/>
            </a:pP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616</a:t>
            </a:r>
          </a:p>
        </p:txBody>
      </p:sp>
      <p:pic>
        <p:nvPicPr>
          <p:cNvPr id="55" name="Picture 2" descr="D:\Рабочий стол\НР5\Визуализация\temp\111\Разное\АрмияРоссии.png"/>
          <p:cNvPicPr>
            <a:picLocks noChangeAspect="1" noChangeArrowheads="1"/>
          </p:cNvPicPr>
          <p:nvPr/>
        </p:nvPicPr>
        <p:blipFill>
          <a:blip r:embed="rId19" cstate="print">
            <a:lum bright="6000" contrast="66000"/>
            <a:extLst/>
          </a:blip>
          <a:srcRect/>
          <a:stretch>
            <a:fillRect/>
          </a:stretch>
        </p:blipFill>
        <p:spPr bwMode="auto">
          <a:xfrm>
            <a:off x="1453623" y="3867894"/>
            <a:ext cx="1296179" cy="1138230"/>
          </a:xfrm>
          <a:prstGeom prst="rect">
            <a:avLst/>
          </a:prstGeom>
          <a:noFill/>
          <a:effectLst/>
          <a:scene3d>
            <a:camera prst="perspectiveAbove"/>
            <a:lightRig rig="threePt" dir="t"/>
          </a:scene3d>
          <a:extLst/>
        </p:spPr>
      </p:pic>
      <p:sp>
        <p:nvSpPr>
          <p:cNvPr id="57" name="Параллелограмм 56"/>
          <p:cNvSpPr/>
          <p:nvPr/>
        </p:nvSpPr>
        <p:spPr>
          <a:xfrm>
            <a:off x="499050" y="3260816"/>
            <a:ext cx="3240450" cy="285752"/>
          </a:xfrm>
          <a:prstGeom prst="parallelogram">
            <a:avLst>
              <a:gd name="adj" fmla="val 84602"/>
            </a:avLst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r">
              <a:defRPr/>
            </a:pPr>
            <a:r>
              <a:rPr lang="ru-RU" sz="1400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5 087 чел.</a:t>
            </a:r>
          </a:p>
        </p:txBody>
      </p:sp>
      <p:sp>
        <p:nvSpPr>
          <p:cNvPr id="58" name="Параллелограмм 57"/>
          <p:cNvSpPr/>
          <p:nvPr/>
        </p:nvSpPr>
        <p:spPr>
          <a:xfrm>
            <a:off x="355030" y="3260816"/>
            <a:ext cx="1440000" cy="288040"/>
          </a:xfrm>
          <a:prstGeom prst="parallelogram">
            <a:avLst>
              <a:gd name="adj" fmla="val 84602"/>
            </a:avLst>
          </a:prstGeom>
          <a:solidFill>
            <a:srgbClr val="FF99CC">
              <a:alpha val="69804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2015 г.</a:t>
            </a:r>
          </a:p>
        </p:txBody>
      </p:sp>
      <p:sp>
        <p:nvSpPr>
          <p:cNvPr id="59" name="Параллелограмм 58"/>
          <p:cNvSpPr/>
          <p:nvPr/>
        </p:nvSpPr>
        <p:spPr>
          <a:xfrm>
            <a:off x="439740" y="2392506"/>
            <a:ext cx="3312460" cy="260745"/>
          </a:xfrm>
          <a:prstGeom prst="parallelogram">
            <a:avLst>
              <a:gd name="adj" fmla="val 84602"/>
            </a:avLst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r">
              <a:defRPr/>
            </a:pPr>
            <a:r>
              <a:rPr lang="ru-RU" sz="1400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1 350 чел.</a:t>
            </a:r>
          </a:p>
        </p:txBody>
      </p:sp>
      <p:sp>
        <p:nvSpPr>
          <p:cNvPr id="60" name="Параллелограмм 59"/>
          <p:cNvSpPr/>
          <p:nvPr/>
        </p:nvSpPr>
        <p:spPr>
          <a:xfrm>
            <a:off x="401452" y="2367500"/>
            <a:ext cx="1440000" cy="288000"/>
          </a:xfrm>
          <a:prstGeom prst="parallelogram">
            <a:avLst>
              <a:gd name="adj" fmla="val 84602"/>
            </a:avLst>
          </a:prstGeom>
          <a:solidFill>
            <a:srgbClr val="FFFFCC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2013 г.</a:t>
            </a:r>
          </a:p>
        </p:txBody>
      </p:sp>
      <p:sp>
        <p:nvSpPr>
          <p:cNvPr id="61" name="Параллелограмм 60"/>
          <p:cNvSpPr/>
          <p:nvPr/>
        </p:nvSpPr>
        <p:spPr>
          <a:xfrm>
            <a:off x="465140" y="2818418"/>
            <a:ext cx="3312460" cy="274585"/>
          </a:xfrm>
          <a:prstGeom prst="parallelogram">
            <a:avLst>
              <a:gd name="adj" fmla="val 84602"/>
            </a:avLst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r">
              <a:defRPr/>
            </a:pPr>
            <a:r>
              <a:rPr lang="ru-RU" sz="1400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4 725 чел.</a:t>
            </a:r>
          </a:p>
        </p:txBody>
      </p:sp>
      <p:sp>
        <p:nvSpPr>
          <p:cNvPr id="62" name="Параллелограмм 61"/>
          <p:cNvSpPr/>
          <p:nvPr/>
        </p:nvSpPr>
        <p:spPr>
          <a:xfrm>
            <a:off x="355029" y="2813856"/>
            <a:ext cx="1440000" cy="288000"/>
          </a:xfrm>
          <a:prstGeom prst="parallelogram">
            <a:avLst>
              <a:gd name="adj" fmla="val 84602"/>
            </a:avLst>
          </a:prstGeom>
          <a:solidFill>
            <a:srgbClr val="CCFF99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2014 г.</a:t>
            </a:r>
            <a:endParaRPr lang="ru-RU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Параллелограмм 50"/>
          <p:cNvSpPr/>
          <p:nvPr/>
        </p:nvSpPr>
        <p:spPr>
          <a:xfrm>
            <a:off x="5220072" y="2128116"/>
            <a:ext cx="3602186" cy="285752"/>
          </a:xfrm>
          <a:prstGeom prst="parallelogram">
            <a:avLst>
              <a:gd name="adj" fmla="val 80158"/>
            </a:avLst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wrap="none" lIns="0" tIns="46800" rIns="0" bIns="45709" anchor="ctr"/>
          <a:lstStyle/>
          <a:p>
            <a:pPr algn="ctr">
              <a:defRPr/>
            </a:pPr>
            <a:r>
              <a:rPr lang="ru-RU" sz="2400" kern="0" spc="-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4 262 чел. </a:t>
            </a:r>
            <a:endParaRPr lang="ru-RU" sz="2400" i="1" kern="0" spc="-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4139939" y="2133352"/>
            <a:ext cx="1338523" cy="286575"/>
          </a:xfrm>
          <a:prstGeom prst="parallelogram">
            <a:avLst>
              <a:gd name="adj" fmla="val 84602"/>
            </a:avLst>
          </a:prstGeom>
          <a:solidFill>
            <a:srgbClr val="00FFCC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2016 г.</a:t>
            </a:r>
          </a:p>
        </p:txBody>
      </p:sp>
      <p:pic>
        <p:nvPicPr>
          <p:cNvPr id="14414" name="Picture 1" descr="C:\Users\Ivanov430\Desktop\ГУК\SSB_3995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654805"/>
            <a:ext cx="21209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5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656393"/>
            <a:ext cx="22177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6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651630"/>
            <a:ext cx="2039938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974537"/>
              </p:ext>
            </p:extLst>
          </p:nvPr>
        </p:nvGraphicFramePr>
        <p:xfrm>
          <a:off x="49213" y="46455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CorelDRAW" r:id="rId23" imgW="4245864" imgH="5090160" progId="">
                  <p:embed/>
                </p:oleObj>
              </mc:Choice>
              <mc:Fallback>
                <p:oleObj name="CorelDRAW" r:id="rId23" imgW="4245864" imgH="509016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46455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312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 cstate="print"/>
          <a:srcRect t="19257"/>
          <a:stretch>
            <a:fillRect/>
          </a:stretch>
        </p:blipFill>
        <p:spPr bwMode="auto">
          <a:xfrm>
            <a:off x="7326" y="682489"/>
            <a:ext cx="9136674" cy="44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02"/>
          <p:cNvSpPr>
            <a:spLocks noChangeArrowheads="1"/>
          </p:cNvSpPr>
          <p:nvPr/>
        </p:nvSpPr>
        <p:spPr bwMode="auto">
          <a:xfrm>
            <a:off x="1412642" y="71441"/>
            <a:ext cx="6711248" cy="39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5" rIns="91372" bIns="45685" anchor="ctr"/>
          <a:lstStyle/>
          <a:p>
            <a:pPr algn="ctr" eaLnBrk="0" hangingPunct="0">
              <a:lnSpc>
                <a:spcPct val="80000"/>
              </a:lnSpc>
            </a:pPr>
            <a:endParaRPr kumimoji="1" lang="ru-RU" altLang="ru-RU" sz="1700" i="1" dirty="0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34820" name="Text Box 9"/>
          <p:cNvSpPr txBox="1">
            <a:spLocks noChangeArrowheads="1"/>
          </p:cNvSpPr>
          <p:nvPr/>
        </p:nvSpPr>
        <p:spPr bwMode="auto">
          <a:xfrm>
            <a:off x="240682" y="924606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1985828" y="924606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3728563" y="924606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5478603" y="924606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4" name="Text Box 14"/>
          <p:cNvSpPr txBox="1">
            <a:spLocks noChangeArrowheads="1"/>
          </p:cNvSpPr>
          <p:nvPr/>
        </p:nvSpPr>
        <p:spPr bwMode="auto">
          <a:xfrm>
            <a:off x="7223026" y="924606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900" dirty="0"/>
              <a:t>Тверское</a:t>
            </a:r>
          </a:p>
          <a:p>
            <a:r>
              <a:rPr lang="ru-RU" altLang="ru-RU" sz="900" dirty="0"/>
              <a:t>СВУ</a:t>
            </a:r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240682" y="1295015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Ульяновское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6" name="Text Box 16"/>
          <p:cNvSpPr txBox="1">
            <a:spLocks noChangeArrowheads="1"/>
          </p:cNvSpPr>
          <p:nvPr/>
        </p:nvSpPr>
        <p:spPr bwMode="auto">
          <a:xfrm>
            <a:off x="1986008" y="1295015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Уссурийское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27" name="Text Box 17"/>
          <p:cNvSpPr txBox="1">
            <a:spLocks noChangeArrowheads="1"/>
          </p:cNvSpPr>
          <p:nvPr/>
        </p:nvSpPr>
        <p:spPr bwMode="auto">
          <a:xfrm>
            <a:off x="3728563" y="1295015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Северо-Кавказское</a:t>
            </a:r>
            <a:b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34831" name="Text Box 26"/>
          <p:cNvSpPr txBox="1">
            <a:spLocks noChangeArrowheads="1"/>
          </p:cNvSpPr>
          <p:nvPr/>
        </p:nvSpPr>
        <p:spPr bwMode="auto">
          <a:xfrm>
            <a:off x="518448" y="682489"/>
            <a:ext cx="8639908" cy="269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ctr">
              <a:lnSpc>
                <a:spcPct val="80000"/>
              </a:lnSpc>
            </a:pP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Суворовские военные училища </a:t>
            </a:r>
            <a:r>
              <a:rPr lang="ru-RU" altLang="ru-RU" sz="1400" i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(СВУ) 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4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4832" name="Text Box 27"/>
          <p:cNvSpPr txBox="1">
            <a:spLocks noChangeArrowheads="1"/>
          </p:cNvSpPr>
          <p:nvPr/>
        </p:nvSpPr>
        <p:spPr bwMode="auto">
          <a:xfrm>
            <a:off x="107504" y="3274847"/>
            <a:ext cx="8928000" cy="32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ctr">
              <a:lnSpc>
                <a:spcPct val="80000"/>
              </a:lnSpc>
            </a:pP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Кадетские корпуса – </a:t>
            </a:r>
            <a:r>
              <a:rPr lang="ru-RU" altLang="ru-RU" sz="14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1400" b="1" dirty="0" smtClean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altLang="ru-RU" sz="1400" b="1" dirty="0">
              <a:solidFill>
                <a:srgbClr val="0000FF"/>
              </a:solidFill>
              <a:effectLst>
                <a:glow rad="304800">
                  <a:srgbClr val="FFFFFF">
                    <a:alpha val="83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3" name="Text Box 28"/>
          <p:cNvSpPr txBox="1">
            <a:spLocks noChangeArrowheads="1"/>
          </p:cNvSpPr>
          <p:nvPr/>
        </p:nvSpPr>
        <p:spPr bwMode="auto">
          <a:xfrm>
            <a:off x="4862236" y="4023936"/>
            <a:ext cx="4265355" cy="269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45685" rIns="35973" bIns="45685" anchor="ctr"/>
          <a:lstStyle/>
          <a:p>
            <a:pPr algn="ctr">
              <a:lnSpc>
                <a:spcPct val="80000"/>
              </a:lnSpc>
            </a:pP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Образовательное учреждение</a:t>
            </a:r>
          </a:p>
          <a:p>
            <a:pPr algn="ctr">
              <a:lnSpc>
                <a:spcPct val="80000"/>
              </a:lnSpc>
            </a:pP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среднего профессионального образования – </a:t>
            </a:r>
            <a:r>
              <a:rPr lang="ru-RU" altLang="ru-RU" sz="14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834" name="Text Box 29"/>
          <p:cNvSpPr txBox="1">
            <a:spLocks noChangeArrowheads="1"/>
          </p:cNvSpPr>
          <p:nvPr/>
        </p:nvSpPr>
        <p:spPr bwMode="auto">
          <a:xfrm>
            <a:off x="5969687" y="4391015"/>
            <a:ext cx="1661538" cy="396000"/>
          </a:xfrm>
          <a:prstGeom prst="rect">
            <a:avLst/>
          </a:prstGeom>
          <a:gradFill>
            <a:gsLst>
              <a:gs pos="0">
                <a:srgbClr val="FF66FF"/>
              </a:gs>
              <a:gs pos="50000">
                <a:srgbClr val="FFFFFF"/>
              </a:gs>
              <a:gs pos="100000">
                <a:srgbClr val="FF66FF"/>
              </a:gs>
            </a:gsLst>
            <a:lin ang="108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Московское военно-музыкальное училище</a:t>
            </a:r>
          </a:p>
        </p:txBody>
      </p:sp>
      <p:sp>
        <p:nvSpPr>
          <p:cNvPr id="34835" name="Text Box 26"/>
          <p:cNvSpPr txBox="1">
            <a:spLocks noChangeArrowheads="1"/>
          </p:cNvSpPr>
          <p:nvPr/>
        </p:nvSpPr>
        <p:spPr bwMode="auto">
          <a:xfrm>
            <a:off x="251520" y="2698783"/>
            <a:ext cx="8638442" cy="269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ctr">
              <a:lnSpc>
                <a:spcPct val="80000"/>
              </a:lnSpc>
            </a:pP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Президентские кадетские училища </a:t>
            </a:r>
            <a:r>
              <a:rPr lang="ru-RU" altLang="ru-RU" sz="1400" i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(ПКУ)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14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4836" name="Text Box 9"/>
          <p:cNvSpPr txBox="1">
            <a:spLocks noChangeArrowheads="1"/>
          </p:cNvSpPr>
          <p:nvPr/>
        </p:nvSpPr>
        <p:spPr bwMode="auto">
          <a:xfrm>
            <a:off x="4612219" y="2934024"/>
            <a:ext cx="1440000" cy="360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endParaRPr lang="ru-RU" alt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ПКУ</a:t>
            </a:r>
          </a:p>
          <a:p>
            <a:pPr algn="ctr">
              <a:lnSpc>
                <a:spcPct val="80000"/>
              </a:lnSpc>
            </a:pPr>
            <a:endParaRPr lang="ru-RU" alt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7" name="Text Box 9"/>
          <p:cNvSpPr txBox="1">
            <a:spLocks noChangeArrowheads="1"/>
          </p:cNvSpPr>
          <p:nvPr/>
        </p:nvSpPr>
        <p:spPr bwMode="auto">
          <a:xfrm>
            <a:off x="75555" y="2940095"/>
            <a:ext cx="1440000" cy="360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ПКУ</a:t>
            </a:r>
          </a:p>
        </p:txBody>
      </p:sp>
      <p:sp>
        <p:nvSpPr>
          <p:cNvPr id="34838" name="Text Box 9"/>
          <p:cNvSpPr txBox="1">
            <a:spLocks noChangeArrowheads="1"/>
          </p:cNvSpPr>
          <p:nvPr/>
        </p:nvSpPr>
        <p:spPr bwMode="auto">
          <a:xfrm>
            <a:off x="7636555" y="2936003"/>
            <a:ext cx="1440000" cy="360000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28575"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5973" tIns="35973" rIns="35973" bIns="35973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900" dirty="0"/>
              <a:t>Петрозаводское ПКУ</a:t>
            </a:r>
          </a:p>
        </p:txBody>
      </p:sp>
      <p:sp>
        <p:nvSpPr>
          <p:cNvPr id="34841" name="Text Box 9"/>
          <p:cNvSpPr txBox="1">
            <a:spLocks noChangeArrowheads="1"/>
          </p:cNvSpPr>
          <p:nvPr/>
        </p:nvSpPr>
        <p:spPr bwMode="auto">
          <a:xfrm>
            <a:off x="3099891" y="2939641"/>
            <a:ext cx="1440000" cy="360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Ставропольское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ПКУ</a:t>
            </a:r>
          </a:p>
        </p:txBody>
      </p:sp>
      <p:sp>
        <p:nvSpPr>
          <p:cNvPr id="34842" name="Text Box 9"/>
          <p:cNvSpPr txBox="1">
            <a:spLocks noChangeArrowheads="1"/>
          </p:cNvSpPr>
          <p:nvPr/>
        </p:nvSpPr>
        <p:spPr bwMode="auto">
          <a:xfrm>
            <a:off x="6124227" y="2935110"/>
            <a:ext cx="1440000" cy="360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endParaRPr lang="ru-RU" alt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Тюменское 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ПКУ</a:t>
            </a:r>
          </a:p>
          <a:p>
            <a:pPr algn="ctr">
              <a:lnSpc>
                <a:spcPct val="80000"/>
              </a:lnSpc>
            </a:pPr>
            <a:endParaRPr lang="ru-RU" alt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9" name="Text Box 9"/>
          <p:cNvSpPr txBox="1">
            <a:spLocks noChangeArrowheads="1"/>
          </p:cNvSpPr>
          <p:nvPr/>
        </p:nvSpPr>
        <p:spPr bwMode="auto">
          <a:xfrm>
            <a:off x="1587723" y="2946305"/>
            <a:ext cx="1440000" cy="360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Кызылское 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ПКУ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5478862" y="1305182"/>
            <a:ext cx="1661538" cy="351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dirty="0"/>
              <a:t>Пермское </a:t>
            </a:r>
          </a:p>
          <a:p>
            <a:r>
              <a:rPr lang="ru-RU" altLang="ru-RU" dirty="0"/>
              <a:t>СВУ</a:t>
            </a: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38042" y="4401529"/>
            <a:ext cx="1661538" cy="396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0070C0"/>
              </a:gs>
              <a:gs pos="50000">
                <a:srgbClr val="FFFFFF"/>
              </a:gs>
              <a:gs pos="100000">
                <a:srgbClr val="9273E9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Кадетский корпус (инженерная </a:t>
            </a:r>
            <a:r>
              <a:rPr lang="ru-RU" alt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школа)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ВУНЦ </a:t>
            </a: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ВВС «ВВА»</a:t>
            </a: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1791044" y="4401529"/>
            <a:ext cx="1661538" cy="396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0070C0"/>
              </a:gs>
              <a:gs pos="50000">
                <a:srgbClr val="FFFFFF"/>
              </a:gs>
              <a:gs pos="100000">
                <a:srgbClr val="9273E9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dirty="0"/>
              <a:t>Кадетский корпус </a:t>
            </a:r>
          </a:p>
          <a:p>
            <a:r>
              <a:rPr lang="ru-RU" altLang="ru-RU" dirty="0"/>
              <a:t>(школа </a:t>
            </a:r>
            <a:r>
              <a:rPr lang="en-US" altLang="ru-RU" dirty="0"/>
              <a:t>IT- </a:t>
            </a:r>
            <a:r>
              <a:rPr lang="ru-RU" altLang="ru-RU" dirty="0"/>
              <a:t>технологий)  Военной академии связи</a:t>
            </a: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3533779" y="4407998"/>
            <a:ext cx="1661538" cy="396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0070C0"/>
              </a:gs>
              <a:gs pos="50000">
                <a:srgbClr val="FFFFFF"/>
              </a:gs>
              <a:gs pos="100000">
                <a:srgbClr val="9273E9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dirty="0"/>
              <a:t>Кадетский корпус </a:t>
            </a:r>
          </a:p>
          <a:p>
            <a:r>
              <a:rPr lang="ru-RU" altLang="ru-RU" dirty="0"/>
              <a:t>(спортивная </a:t>
            </a:r>
            <a:r>
              <a:rPr lang="ru-RU" altLang="ru-RU" dirty="0" smtClean="0"/>
              <a:t>школа)</a:t>
            </a:r>
          </a:p>
          <a:p>
            <a:r>
              <a:rPr lang="ru-RU" altLang="ru-RU" dirty="0" smtClean="0"/>
              <a:t>ВИФК</a:t>
            </a:r>
            <a:endParaRPr lang="ru-RU" altLang="ru-RU" dirty="0"/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982682" y="90294"/>
            <a:ext cx="724511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Сеть довузовских </a:t>
            </a:r>
            <a:r>
              <a:rPr lang="ru-RU"/>
              <a:t>образовательных организаций</a:t>
            </a:r>
            <a:endParaRPr lang="ru-RU" dirty="0"/>
          </a:p>
          <a:p>
            <a:r>
              <a:rPr lang="ru-RU" dirty="0"/>
              <a:t>Минобороны России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219680" y="4958672"/>
            <a:ext cx="166154" cy="135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85834" y="4932794"/>
            <a:ext cx="1528615" cy="2086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just">
              <a:lnSpc>
                <a:spcPct val="80000"/>
              </a:lnSpc>
            </a:pPr>
            <a:r>
              <a:rPr lang="ru-RU" altLang="ru-RU" sz="900" i="1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900" i="1" dirty="0" smtClean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открыто </a:t>
            </a:r>
            <a:r>
              <a:rPr lang="ru-RU" altLang="ru-RU" sz="900" i="1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2016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134" y="4841808"/>
            <a:ext cx="221492" cy="232575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r>
              <a:rPr lang="ru-RU" altLang="ru-RU" sz="10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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2046388" y="4966282"/>
            <a:ext cx="166154" cy="135000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28575"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5973" tIns="35973" rIns="35973" bIns="35973" anchor="ctr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endParaRPr lang="ru-RU" altLang="ru-RU" dirty="0"/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2212542" y="4942971"/>
            <a:ext cx="2359458" cy="2086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just">
              <a:lnSpc>
                <a:spcPct val="80000"/>
              </a:lnSpc>
            </a:pPr>
            <a:r>
              <a:rPr lang="ru-RU" altLang="ru-RU" sz="900" i="1" dirty="0">
                <a:solidFill>
                  <a:srgbClr val="00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планируются к созданию в 2017 году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1531" y="4948014"/>
            <a:ext cx="36337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CorelDRAW" r:id="rId4" imgW="4245864" imgH="5090160" progId="">
                  <p:embed/>
                </p:oleObj>
              </mc:Choice>
              <mc:Fallback>
                <p:oleObj name="CorelDRAW" r:id="rId4" imgW="4245864" imgH="5090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7230942" y="1311701"/>
            <a:ext cx="1661538" cy="351000"/>
          </a:xfrm>
          <a:prstGeom prst="rect">
            <a:avLst/>
          </a:prstGeom>
          <a:gradFill flip="none" rotWithShape="1">
            <a:gsLst>
              <a:gs pos="70000">
                <a:srgbClr val="FFEFBD"/>
              </a:gs>
              <a:gs pos="33000">
                <a:srgbClr val="FFF0C1"/>
              </a:gs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Тульское 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СВУ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744424" y="1906695"/>
            <a:ext cx="5364080" cy="396478"/>
          </a:xfrm>
          <a:prstGeom prst="rect">
            <a:avLst/>
          </a:prstGeom>
          <a:pattFill prst="pct90">
            <a:fgClr>
              <a:srgbClr val="3399FF"/>
            </a:fgClr>
            <a:bgClr>
              <a:schemeClr val="bg1"/>
            </a:bgClr>
          </a:pattFill>
          <a:ln>
            <a:solidFill>
              <a:srgbClr val="FF0000"/>
            </a:solidFill>
          </a:ln>
          <a:effectLst>
            <a:outerShdw blurRad="50800" dist="38100" dir="16200000" sx="102000" sy="102000" rotWithShape="0">
              <a:srgbClr val="008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692" rIns="91388" bIns="45692" anchor="ctr"/>
          <a:lstStyle>
            <a:defPPr>
              <a:defRPr lang="ru-RU"/>
            </a:defPPr>
            <a:lvl1pPr algn="ctr">
              <a:lnSpc>
                <a:spcPct val="75000"/>
              </a:lnSpc>
              <a:defRPr sz="9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z="1200" dirty="0"/>
              <a:t>Нахимовское  военно-морское училище</a:t>
            </a: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3744104" y="2338743"/>
            <a:ext cx="1764000" cy="360000"/>
          </a:xfrm>
          <a:prstGeom prst="rect">
            <a:avLst/>
          </a:prstGeom>
          <a:pattFill prst="pct90">
            <a:fgClr>
              <a:srgbClr val="3399FF"/>
            </a:fgClr>
            <a:bgClr>
              <a:schemeClr val="bg1"/>
            </a:bgClr>
          </a:pattFill>
          <a:ln>
            <a:solidFill>
              <a:srgbClr val="FF0000"/>
            </a:solidFill>
          </a:ln>
          <a:effectLst>
            <a:outerShdw blurRad="50800" dist="38100" dir="16200000" sx="102000" sy="102000" rotWithShape="0">
              <a:srgbClr val="008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692" rIns="91388" bIns="45692" anchor="ctr"/>
          <a:lstStyle>
            <a:defPPr>
              <a:defRPr lang="ru-RU"/>
            </a:defPPr>
            <a:lvl1pPr algn="ctr">
              <a:lnSpc>
                <a:spcPct val="75000"/>
              </a:lnSpc>
              <a:defRPr sz="9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Филиал Нахимовского ВМУ (Владивостокское ПКУ)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5544304" y="2338743"/>
            <a:ext cx="1764000" cy="360000"/>
          </a:xfrm>
          <a:prstGeom prst="rect">
            <a:avLst/>
          </a:prstGeom>
          <a:pattFill prst="pct90">
            <a:fgClr>
              <a:srgbClr val="3399FF"/>
            </a:fgClr>
            <a:bgClr>
              <a:schemeClr val="bg1"/>
            </a:bgClr>
          </a:pattFill>
          <a:ln>
            <a:solidFill>
              <a:srgbClr val="FF0000"/>
            </a:solidFill>
          </a:ln>
          <a:effectLst>
            <a:outerShdw blurRad="50800" dist="38100" dir="16200000" sx="102000" sy="102000" rotWithShape="0">
              <a:srgbClr val="008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692" rIns="91388" bIns="45692" anchor="ctr"/>
          <a:lstStyle>
            <a:defPPr>
              <a:defRPr lang="ru-RU"/>
            </a:defPPr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75000"/>
              </a:lnSpc>
              <a:defRPr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Филиал Нахимовского ВМУ (Севастопольское  ПКУ) 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3744496" y="1653803"/>
            <a:ext cx="5364000" cy="269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Нахимовское военно-морское училище </a:t>
            </a:r>
            <a:r>
              <a:rPr lang="ru-RU" sz="1400" i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(ВМУ) </a:t>
            </a:r>
            <a:r>
              <a:rPr lang="ru-RU" sz="1400" b="1" i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i="1" dirty="0" smtClean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b="1" dirty="0">
              <a:solidFill>
                <a:srgbClr val="0000FF"/>
              </a:solidFill>
              <a:effectLst>
                <a:glow rad="304800">
                  <a:srgbClr val="FFFFFF">
                    <a:alpha val="83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344504" y="2338743"/>
            <a:ext cx="1764000" cy="360000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28575"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5973" tIns="35973" rIns="35973" bIns="35973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900" i="1" dirty="0">
                <a:solidFill>
                  <a:prstClr val="black"/>
                </a:solidFill>
              </a:rPr>
              <a:t>Филиал Нахимовского ВМУ</a:t>
            </a:r>
          </a:p>
          <a:p>
            <a:pPr>
              <a:lnSpc>
                <a:spcPct val="70000"/>
              </a:lnSpc>
            </a:pPr>
            <a:r>
              <a:rPr lang="ru-RU" sz="900" i="1" dirty="0">
                <a:solidFill>
                  <a:prstClr val="black"/>
                </a:solidFill>
              </a:rPr>
              <a:t>в г. Мурманске</a:t>
            </a:r>
            <a:endParaRPr lang="ru-RU" altLang="ru-RU" sz="900" b="0" i="1" dirty="0"/>
          </a:p>
        </p:txBody>
      </p:sp>
      <p:sp>
        <p:nvSpPr>
          <p:cNvPr id="77" name="TextBox 76"/>
          <p:cNvSpPr txBox="1"/>
          <p:nvPr/>
        </p:nvSpPr>
        <p:spPr>
          <a:xfrm>
            <a:off x="361434" y="2062633"/>
            <a:ext cx="642938" cy="523198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</a:t>
            </a:r>
          </a:p>
        </p:txBody>
      </p:sp>
      <p:grpSp>
        <p:nvGrpSpPr>
          <p:cNvPr id="78" name="Группа 15"/>
          <p:cNvGrpSpPr>
            <a:grpSpLocks/>
          </p:cNvGrpSpPr>
          <p:nvPr/>
        </p:nvGrpSpPr>
        <p:grpSpPr bwMode="auto">
          <a:xfrm>
            <a:off x="134420" y="1735259"/>
            <a:ext cx="3589900" cy="1008112"/>
            <a:chOff x="-208695" y="1979552"/>
            <a:chExt cx="5230905" cy="1608682"/>
          </a:xfrm>
        </p:grpSpPr>
        <p:sp>
          <p:nvSpPr>
            <p:cNvPr id="79" name="Полилиния 78"/>
            <p:cNvSpPr/>
            <p:nvPr/>
          </p:nvSpPr>
          <p:spPr>
            <a:xfrm>
              <a:off x="797248" y="2180637"/>
              <a:ext cx="4224962" cy="1407597"/>
            </a:xfrm>
            <a:custGeom>
              <a:avLst/>
              <a:gdLst>
                <a:gd name="connsiteX0" fmla="*/ 66675 w 2762250"/>
                <a:gd name="connsiteY0" fmla="*/ 1181100 h 1181100"/>
                <a:gd name="connsiteX1" fmla="*/ 900112 w 2762250"/>
                <a:gd name="connsiteY1" fmla="*/ 357188 h 1181100"/>
                <a:gd name="connsiteX2" fmla="*/ 2762250 w 2762250"/>
                <a:gd name="connsiteY2" fmla="*/ 357188 h 1181100"/>
                <a:gd name="connsiteX3" fmla="*/ 2762250 w 2762250"/>
                <a:gd name="connsiteY3" fmla="*/ 0 h 1181100"/>
                <a:gd name="connsiteX4" fmla="*/ 200025 w 2762250"/>
                <a:gd name="connsiteY4" fmla="*/ 0 h 1181100"/>
                <a:gd name="connsiteX5" fmla="*/ 0 w 2762250"/>
                <a:gd name="connsiteY5" fmla="*/ 171450 h 1181100"/>
                <a:gd name="connsiteX6" fmla="*/ 66675 w 2762250"/>
                <a:gd name="connsiteY6" fmla="*/ 1181100 h 1181100"/>
                <a:gd name="connsiteX0" fmla="*/ 66675 w 2762250"/>
                <a:gd name="connsiteY0" fmla="*/ 1181100 h 1181100"/>
                <a:gd name="connsiteX1" fmla="*/ 902952 w 2762250"/>
                <a:gd name="connsiteY1" fmla="*/ 359794 h 1181100"/>
                <a:gd name="connsiteX2" fmla="*/ 2762250 w 2762250"/>
                <a:gd name="connsiteY2" fmla="*/ 357188 h 1181100"/>
                <a:gd name="connsiteX3" fmla="*/ 2762250 w 2762250"/>
                <a:gd name="connsiteY3" fmla="*/ 0 h 1181100"/>
                <a:gd name="connsiteX4" fmla="*/ 200025 w 2762250"/>
                <a:gd name="connsiteY4" fmla="*/ 0 h 1181100"/>
                <a:gd name="connsiteX5" fmla="*/ 0 w 2762250"/>
                <a:gd name="connsiteY5" fmla="*/ 171450 h 1181100"/>
                <a:gd name="connsiteX6" fmla="*/ 66675 w 2762250"/>
                <a:gd name="connsiteY6" fmla="*/ 1181100 h 1181100"/>
                <a:gd name="connsiteX0" fmla="*/ 66675 w 2762250"/>
                <a:gd name="connsiteY0" fmla="*/ 1181100 h 1182102"/>
                <a:gd name="connsiteX1" fmla="*/ 902952 w 2762250"/>
                <a:gd name="connsiteY1" fmla="*/ 359794 h 1182102"/>
                <a:gd name="connsiteX2" fmla="*/ 2762250 w 2762250"/>
                <a:gd name="connsiteY2" fmla="*/ 357188 h 1182102"/>
                <a:gd name="connsiteX3" fmla="*/ 2762250 w 2762250"/>
                <a:gd name="connsiteY3" fmla="*/ 0 h 1182102"/>
                <a:gd name="connsiteX4" fmla="*/ 200025 w 2762250"/>
                <a:gd name="connsiteY4" fmla="*/ 0 h 1182102"/>
                <a:gd name="connsiteX5" fmla="*/ 0 w 2762250"/>
                <a:gd name="connsiteY5" fmla="*/ 171450 h 1182102"/>
                <a:gd name="connsiteX6" fmla="*/ 66675 w 2762250"/>
                <a:gd name="connsiteY6" fmla="*/ 1181100 h 1182102"/>
                <a:gd name="connsiteX0" fmla="*/ 66675 w 2762250"/>
                <a:gd name="connsiteY0" fmla="*/ 1181100 h 1182052"/>
                <a:gd name="connsiteX1" fmla="*/ 902952 w 2762250"/>
                <a:gd name="connsiteY1" fmla="*/ 359794 h 1182052"/>
                <a:gd name="connsiteX2" fmla="*/ 2762250 w 2762250"/>
                <a:gd name="connsiteY2" fmla="*/ 357188 h 1182052"/>
                <a:gd name="connsiteX3" fmla="*/ 2762250 w 2762250"/>
                <a:gd name="connsiteY3" fmla="*/ 0 h 1182052"/>
                <a:gd name="connsiteX4" fmla="*/ 200025 w 2762250"/>
                <a:gd name="connsiteY4" fmla="*/ 0 h 1182052"/>
                <a:gd name="connsiteX5" fmla="*/ 0 w 2762250"/>
                <a:gd name="connsiteY5" fmla="*/ 171450 h 1182052"/>
                <a:gd name="connsiteX6" fmla="*/ 66675 w 2762250"/>
                <a:gd name="connsiteY6" fmla="*/ 1181100 h 1182052"/>
                <a:gd name="connsiteX0" fmla="*/ 66675 w 2762250"/>
                <a:gd name="connsiteY0" fmla="*/ 1181100 h 1182065"/>
                <a:gd name="connsiteX1" fmla="*/ 866034 w 2762250"/>
                <a:gd name="connsiteY1" fmla="*/ 370216 h 1182065"/>
                <a:gd name="connsiteX2" fmla="*/ 2762250 w 2762250"/>
                <a:gd name="connsiteY2" fmla="*/ 357188 h 1182065"/>
                <a:gd name="connsiteX3" fmla="*/ 2762250 w 2762250"/>
                <a:gd name="connsiteY3" fmla="*/ 0 h 1182065"/>
                <a:gd name="connsiteX4" fmla="*/ 200025 w 2762250"/>
                <a:gd name="connsiteY4" fmla="*/ 0 h 1182065"/>
                <a:gd name="connsiteX5" fmla="*/ 0 w 2762250"/>
                <a:gd name="connsiteY5" fmla="*/ 171450 h 1182065"/>
                <a:gd name="connsiteX6" fmla="*/ 66675 w 2762250"/>
                <a:gd name="connsiteY6" fmla="*/ 1181100 h 1182065"/>
                <a:gd name="connsiteX0" fmla="*/ 66675 w 2762250"/>
                <a:gd name="connsiteY0" fmla="*/ 1181100 h 1182126"/>
                <a:gd name="connsiteX1" fmla="*/ 866034 w 2762250"/>
                <a:gd name="connsiteY1" fmla="*/ 370216 h 1182126"/>
                <a:gd name="connsiteX2" fmla="*/ 1460383 w 2762250"/>
                <a:gd name="connsiteY2" fmla="*/ 313549 h 1182126"/>
                <a:gd name="connsiteX3" fmla="*/ 2762250 w 2762250"/>
                <a:gd name="connsiteY3" fmla="*/ 357188 h 1182126"/>
                <a:gd name="connsiteX4" fmla="*/ 2762250 w 2762250"/>
                <a:gd name="connsiteY4" fmla="*/ 0 h 1182126"/>
                <a:gd name="connsiteX5" fmla="*/ 200025 w 2762250"/>
                <a:gd name="connsiteY5" fmla="*/ 0 h 1182126"/>
                <a:gd name="connsiteX6" fmla="*/ 0 w 2762250"/>
                <a:gd name="connsiteY6" fmla="*/ 171450 h 1182126"/>
                <a:gd name="connsiteX7" fmla="*/ 66675 w 2762250"/>
                <a:gd name="connsiteY7" fmla="*/ 1181100 h 1182126"/>
                <a:gd name="connsiteX0" fmla="*/ 66675 w 2762250"/>
                <a:gd name="connsiteY0" fmla="*/ 1181100 h 1182126"/>
                <a:gd name="connsiteX1" fmla="*/ 866034 w 2762250"/>
                <a:gd name="connsiteY1" fmla="*/ 370216 h 1182126"/>
                <a:gd name="connsiteX2" fmla="*/ 1460383 w 2762250"/>
                <a:gd name="connsiteY2" fmla="*/ 313549 h 1182126"/>
                <a:gd name="connsiteX3" fmla="*/ 2762250 w 2762250"/>
                <a:gd name="connsiteY3" fmla="*/ 357188 h 1182126"/>
                <a:gd name="connsiteX4" fmla="*/ 2762250 w 2762250"/>
                <a:gd name="connsiteY4" fmla="*/ 0 h 1182126"/>
                <a:gd name="connsiteX5" fmla="*/ 200025 w 2762250"/>
                <a:gd name="connsiteY5" fmla="*/ 0 h 1182126"/>
                <a:gd name="connsiteX6" fmla="*/ 0 w 2762250"/>
                <a:gd name="connsiteY6" fmla="*/ 171450 h 1182126"/>
                <a:gd name="connsiteX7" fmla="*/ 66675 w 2762250"/>
                <a:gd name="connsiteY7" fmla="*/ 1181100 h 1182126"/>
                <a:gd name="connsiteX0" fmla="*/ 66675 w 2762250"/>
                <a:gd name="connsiteY0" fmla="*/ 1181100 h 1182126"/>
                <a:gd name="connsiteX1" fmla="*/ 866034 w 2762250"/>
                <a:gd name="connsiteY1" fmla="*/ 370216 h 1182126"/>
                <a:gd name="connsiteX2" fmla="*/ 1460383 w 2762250"/>
                <a:gd name="connsiteY2" fmla="*/ 313549 h 1182126"/>
                <a:gd name="connsiteX3" fmla="*/ 2762250 w 2762250"/>
                <a:gd name="connsiteY3" fmla="*/ 357188 h 1182126"/>
                <a:gd name="connsiteX4" fmla="*/ 2762250 w 2762250"/>
                <a:gd name="connsiteY4" fmla="*/ 0 h 1182126"/>
                <a:gd name="connsiteX5" fmla="*/ 200025 w 2762250"/>
                <a:gd name="connsiteY5" fmla="*/ 0 h 1182126"/>
                <a:gd name="connsiteX6" fmla="*/ 0 w 2762250"/>
                <a:gd name="connsiteY6" fmla="*/ 171450 h 1182126"/>
                <a:gd name="connsiteX7" fmla="*/ 66675 w 2762250"/>
                <a:gd name="connsiteY7" fmla="*/ 1181100 h 1182126"/>
                <a:gd name="connsiteX0" fmla="*/ 66675 w 2762250"/>
                <a:gd name="connsiteY0" fmla="*/ 1181100 h 1182116"/>
                <a:gd name="connsiteX1" fmla="*/ 866034 w 2762250"/>
                <a:gd name="connsiteY1" fmla="*/ 370216 h 1182116"/>
                <a:gd name="connsiteX2" fmla="*/ 2762250 w 2762250"/>
                <a:gd name="connsiteY2" fmla="*/ 357188 h 1182116"/>
                <a:gd name="connsiteX3" fmla="*/ 2762250 w 2762250"/>
                <a:gd name="connsiteY3" fmla="*/ 0 h 1182116"/>
                <a:gd name="connsiteX4" fmla="*/ 200025 w 2762250"/>
                <a:gd name="connsiteY4" fmla="*/ 0 h 1182116"/>
                <a:gd name="connsiteX5" fmla="*/ 0 w 2762250"/>
                <a:gd name="connsiteY5" fmla="*/ 171450 h 1182116"/>
                <a:gd name="connsiteX6" fmla="*/ 66675 w 2762250"/>
                <a:gd name="connsiteY6" fmla="*/ 1181100 h 1182116"/>
                <a:gd name="connsiteX0" fmla="*/ 66675 w 2762250"/>
                <a:gd name="connsiteY0" fmla="*/ 1181100 h 1182116"/>
                <a:gd name="connsiteX1" fmla="*/ 866034 w 2762250"/>
                <a:gd name="connsiteY1" fmla="*/ 370216 h 1182116"/>
                <a:gd name="connsiteX2" fmla="*/ 2762250 w 2762250"/>
                <a:gd name="connsiteY2" fmla="*/ 357188 h 1182116"/>
                <a:gd name="connsiteX3" fmla="*/ 2762250 w 2762250"/>
                <a:gd name="connsiteY3" fmla="*/ 0 h 1182116"/>
                <a:gd name="connsiteX4" fmla="*/ 200025 w 2762250"/>
                <a:gd name="connsiteY4" fmla="*/ 0 h 1182116"/>
                <a:gd name="connsiteX5" fmla="*/ 0 w 2762250"/>
                <a:gd name="connsiteY5" fmla="*/ 171450 h 1182116"/>
                <a:gd name="connsiteX6" fmla="*/ 66675 w 2762250"/>
                <a:gd name="connsiteY6" fmla="*/ 1181100 h 1182116"/>
                <a:gd name="connsiteX0" fmla="*/ 66675 w 2762250"/>
                <a:gd name="connsiteY0" fmla="*/ 1181100 h 1182116"/>
                <a:gd name="connsiteX1" fmla="*/ 874553 w 2762250"/>
                <a:gd name="connsiteY1" fmla="*/ 370216 h 1182116"/>
                <a:gd name="connsiteX2" fmla="*/ 2762250 w 2762250"/>
                <a:gd name="connsiteY2" fmla="*/ 357188 h 1182116"/>
                <a:gd name="connsiteX3" fmla="*/ 2762250 w 2762250"/>
                <a:gd name="connsiteY3" fmla="*/ 0 h 1182116"/>
                <a:gd name="connsiteX4" fmla="*/ 200025 w 2762250"/>
                <a:gd name="connsiteY4" fmla="*/ 0 h 1182116"/>
                <a:gd name="connsiteX5" fmla="*/ 0 w 2762250"/>
                <a:gd name="connsiteY5" fmla="*/ 171450 h 1182116"/>
                <a:gd name="connsiteX6" fmla="*/ 66675 w 2762250"/>
                <a:gd name="connsiteY6" fmla="*/ 1181100 h 1182116"/>
                <a:gd name="connsiteX0" fmla="*/ 66675 w 2762250"/>
                <a:gd name="connsiteY0" fmla="*/ 1181100 h 1181965"/>
                <a:gd name="connsiteX1" fmla="*/ 874553 w 2762250"/>
                <a:gd name="connsiteY1" fmla="*/ 370216 h 1181965"/>
                <a:gd name="connsiteX2" fmla="*/ 2762250 w 2762250"/>
                <a:gd name="connsiteY2" fmla="*/ 357188 h 1181965"/>
                <a:gd name="connsiteX3" fmla="*/ 2762250 w 2762250"/>
                <a:gd name="connsiteY3" fmla="*/ 0 h 1181965"/>
                <a:gd name="connsiteX4" fmla="*/ 200025 w 2762250"/>
                <a:gd name="connsiteY4" fmla="*/ 0 h 1181965"/>
                <a:gd name="connsiteX5" fmla="*/ 0 w 2762250"/>
                <a:gd name="connsiteY5" fmla="*/ 171450 h 1181965"/>
                <a:gd name="connsiteX6" fmla="*/ 66675 w 2762250"/>
                <a:gd name="connsiteY6" fmla="*/ 1181100 h 1181965"/>
                <a:gd name="connsiteX0" fmla="*/ 66675 w 2762250"/>
                <a:gd name="connsiteY0" fmla="*/ 1181100 h 1181595"/>
                <a:gd name="connsiteX1" fmla="*/ 874553 w 2762250"/>
                <a:gd name="connsiteY1" fmla="*/ 370216 h 1181595"/>
                <a:gd name="connsiteX2" fmla="*/ 2762250 w 2762250"/>
                <a:gd name="connsiteY2" fmla="*/ 357188 h 1181595"/>
                <a:gd name="connsiteX3" fmla="*/ 2762250 w 2762250"/>
                <a:gd name="connsiteY3" fmla="*/ 0 h 1181595"/>
                <a:gd name="connsiteX4" fmla="*/ 200025 w 2762250"/>
                <a:gd name="connsiteY4" fmla="*/ 0 h 1181595"/>
                <a:gd name="connsiteX5" fmla="*/ 0 w 2762250"/>
                <a:gd name="connsiteY5" fmla="*/ 171450 h 1181595"/>
                <a:gd name="connsiteX6" fmla="*/ 66675 w 2762250"/>
                <a:gd name="connsiteY6" fmla="*/ 1181100 h 1181595"/>
                <a:gd name="connsiteX0" fmla="*/ 66675 w 2762250"/>
                <a:gd name="connsiteY0" fmla="*/ 1181100 h 1181100"/>
                <a:gd name="connsiteX1" fmla="*/ 874553 w 2762250"/>
                <a:gd name="connsiteY1" fmla="*/ 370216 h 1181100"/>
                <a:gd name="connsiteX2" fmla="*/ 2762250 w 2762250"/>
                <a:gd name="connsiteY2" fmla="*/ 357188 h 1181100"/>
                <a:gd name="connsiteX3" fmla="*/ 2762250 w 2762250"/>
                <a:gd name="connsiteY3" fmla="*/ 0 h 1181100"/>
                <a:gd name="connsiteX4" fmla="*/ 200025 w 2762250"/>
                <a:gd name="connsiteY4" fmla="*/ 0 h 1181100"/>
                <a:gd name="connsiteX5" fmla="*/ 0 w 2762250"/>
                <a:gd name="connsiteY5" fmla="*/ 171450 h 1181100"/>
                <a:gd name="connsiteX6" fmla="*/ 66675 w 2762250"/>
                <a:gd name="connsiteY6" fmla="*/ 1181100 h 1181100"/>
                <a:gd name="connsiteX0" fmla="*/ 66675 w 2762250"/>
                <a:gd name="connsiteY0" fmla="*/ 1181100 h 1182227"/>
                <a:gd name="connsiteX1" fmla="*/ 874553 w 2762250"/>
                <a:gd name="connsiteY1" fmla="*/ 370216 h 1182227"/>
                <a:gd name="connsiteX2" fmla="*/ 2762250 w 2762250"/>
                <a:gd name="connsiteY2" fmla="*/ 357188 h 1182227"/>
                <a:gd name="connsiteX3" fmla="*/ 2762250 w 2762250"/>
                <a:gd name="connsiteY3" fmla="*/ 0 h 1182227"/>
                <a:gd name="connsiteX4" fmla="*/ 200025 w 2762250"/>
                <a:gd name="connsiteY4" fmla="*/ 0 h 1182227"/>
                <a:gd name="connsiteX5" fmla="*/ 0 w 2762250"/>
                <a:gd name="connsiteY5" fmla="*/ 171450 h 1182227"/>
                <a:gd name="connsiteX6" fmla="*/ 66675 w 2762250"/>
                <a:gd name="connsiteY6" fmla="*/ 1181100 h 1182227"/>
                <a:gd name="connsiteX0" fmla="*/ 66675 w 2762250"/>
                <a:gd name="connsiteY0" fmla="*/ 1181100 h 1258442"/>
                <a:gd name="connsiteX1" fmla="*/ 185297 w 2762250"/>
                <a:gd name="connsiteY1" fmla="*/ 1097854 h 1258442"/>
                <a:gd name="connsiteX2" fmla="*/ 874553 w 2762250"/>
                <a:gd name="connsiteY2" fmla="*/ 370216 h 1258442"/>
                <a:gd name="connsiteX3" fmla="*/ 2762250 w 2762250"/>
                <a:gd name="connsiteY3" fmla="*/ 357188 h 1258442"/>
                <a:gd name="connsiteX4" fmla="*/ 2762250 w 2762250"/>
                <a:gd name="connsiteY4" fmla="*/ 0 h 1258442"/>
                <a:gd name="connsiteX5" fmla="*/ 200025 w 2762250"/>
                <a:gd name="connsiteY5" fmla="*/ 0 h 1258442"/>
                <a:gd name="connsiteX6" fmla="*/ 0 w 2762250"/>
                <a:gd name="connsiteY6" fmla="*/ 171450 h 1258442"/>
                <a:gd name="connsiteX7" fmla="*/ 66675 w 2762250"/>
                <a:gd name="connsiteY7" fmla="*/ 1181100 h 1258442"/>
                <a:gd name="connsiteX0" fmla="*/ 66675 w 2762250"/>
                <a:gd name="connsiteY0" fmla="*/ 1181100 h 1258442"/>
                <a:gd name="connsiteX1" fmla="*/ 185297 w 2762250"/>
                <a:gd name="connsiteY1" fmla="*/ 1097854 h 1258442"/>
                <a:gd name="connsiteX2" fmla="*/ 874553 w 2762250"/>
                <a:gd name="connsiteY2" fmla="*/ 370216 h 1258442"/>
                <a:gd name="connsiteX3" fmla="*/ 2762250 w 2762250"/>
                <a:gd name="connsiteY3" fmla="*/ 357188 h 1258442"/>
                <a:gd name="connsiteX4" fmla="*/ 2762250 w 2762250"/>
                <a:gd name="connsiteY4" fmla="*/ 0 h 1258442"/>
                <a:gd name="connsiteX5" fmla="*/ 200025 w 2762250"/>
                <a:gd name="connsiteY5" fmla="*/ 0 h 1258442"/>
                <a:gd name="connsiteX6" fmla="*/ 0 w 2762250"/>
                <a:gd name="connsiteY6" fmla="*/ 171450 h 1258442"/>
                <a:gd name="connsiteX7" fmla="*/ 66675 w 2762250"/>
                <a:gd name="connsiteY7" fmla="*/ 1181100 h 1258442"/>
                <a:gd name="connsiteX0" fmla="*/ 66675 w 2762250"/>
                <a:gd name="connsiteY0" fmla="*/ 1181100 h 1237215"/>
                <a:gd name="connsiteX1" fmla="*/ 137020 w 2762250"/>
                <a:gd name="connsiteY1" fmla="*/ 1001444 h 1237215"/>
                <a:gd name="connsiteX2" fmla="*/ 874553 w 2762250"/>
                <a:gd name="connsiteY2" fmla="*/ 370216 h 1237215"/>
                <a:gd name="connsiteX3" fmla="*/ 2762250 w 2762250"/>
                <a:gd name="connsiteY3" fmla="*/ 357188 h 1237215"/>
                <a:gd name="connsiteX4" fmla="*/ 2762250 w 2762250"/>
                <a:gd name="connsiteY4" fmla="*/ 0 h 1237215"/>
                <a:gd name="connsiteX5" fmla="*/ 200025 w 2762250"/>
                <a:gd name="connsiteY5" fmla="*/ 0 h 1237215"/>
                <a:gd name="connsiteX6" fmla="*/ 0 w 2762250"/>
                <a:gd name="connsiteY6" fmla="*/ 171450 h 1237215"/>
                <a:gd name="connsiteX7" fmla="*/ 66675 w 2762250"/>
                <a:gd name="connsiteY7" fmla="*/ 1181100 h 1237215"/>
                <a:gd name="connsiteX0" fmla="*/ 66675 w 2762250"/>
                <a:gd name="connsiteY0" fmla="*/ 1181100 h 1248969"/>
                <a:gd name="connsiteX1" fmla="*/ 159739 w 2762250"/>
                <a:gd name="connsiteY1" fmla="*/ 1061375 h 1248969"/>
                <a:gd name="connsiteX2" fmla="*/ 874553 w 2762250"/>
                <a:gd name="connsiteY2" fmla="*/ 370216 h 1248969"/>
                <a:gd name="connsiteX3" fmla="*/ 2762250 w 2762250"/>
                <a:gd name="connsiteY3" fmla="*/ 357188 h 1248969"/>
                <a:gd name="connsiteX4" fmla="*/ 2762250 w 2762250"/>
                <a:gd name="connsiteY4" fmla="*/ 0 h 1248969"/>
                <a:gd name="connsiteX5" fmla="*/ 200025 w 2762250"/>
                <a:gd name="connsiteY5" fmla="*/ 0 h 1248969"/>
                <a:gd name="connsiteX6" fmla="*/ 0 w 2762250"/>
                <a:gd name="connsiteY6" fmla="*/ 171450 h 1248969"/>
                <a:gd name="connsiteX7" fmla="*/ 66675 w 2762250"/>
                <a:gd name="connsiteY7" fmla="*/ 1181100 h 1248969"/>
                <a:gd name="connsiteX0" fmla="*/ 52476 w 2762250"/>
                <a:gd name="connsiteY0" fmla="*/ 1100324 h 1188374"/>
                <a:gd name="connsiteX1" fmla="*/ 159739 w 2762250"/>
                <a:gd name="connsiteY1" fmla="*/ 1061375 h 1188374"/>
                <a:gd name="connsiteX2" fmla="*/ 874553 w 2762250"/>
                <a:gd name="connsiteY2" fmla="*/ 370216 h 1188374"/>
                <a:gd name="connsiteX3" fmla="*/ 2762250 w 2762250"/>
                <a:gd name="connsiteY3" fmla="*/ 357188 h 1188374"/>
                <a:gd name="connsiteX4" fmla="*/ 2762250 w 2762250"/>
                <a:gd name="connsiteY4" fmla="*/ 0 h 1188374"/>
                <a:gd name="connsiteX5" fmla="*/ 200025 w 2762250"/>
                <a:gd name="connsiteY5" fmla="*/ 0 h 1188374"/>
                <a:gd name="connsiteX6" fmla="*/ 0 w 2762250"/>
                <a:gd name="connsiteY6" fmla="*/ 171450 h 1188374"/>
                <a:gd name="connsiteX7" fmla="*/ 52476 w 2762250"/>
                <a:gd name="connsiteY7" fmla="*/ 1100324 h 118837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762250 w 2762250"/>
                <a:gd name="connsiteY3" fmla="*/ 357188 h 1131344"/>
                <a:gd name="connsiteX4" fmla="*/ 2762250 w 2762250"/>
                <a:gd name="connsiteY4" fmla="*/ 0 h 1131344"/>
                <a:gd name="connsiteX5" fmla="*/ 200025 w 2762250"/>
                <a:gd name="connsiteY5" fmla="*/ 0 h 1131344"/>
                <a:gd name="connsiteX6" fmla="*/ 0 w 2762250"/>
                <a:gd name="connsiteY6" fmla="*/ 171450 h 1131344"/>
                <a:gd name="connsiteX7" fmla="*/ 52476 w 2762250"/>
                <a:gd name="connsiteY7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01320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01320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01320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01320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01320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762250 w 2762250"/>
                <a:gd name="connsiteY3" fmla="*/ 357188 h 1131344"/>
                <a:gd name="connsiteX4" fmla="*/ 2762250 w 2762250"/>
                <a:gd name="connsiteY4" fmla="*/ 0 h 1131344"/>
                <a:gd name="connsiteX5" fmla="*/ 200025 w 2762250"/>
                <a:gd name="connsiteY5" fmla="*/ 0 h 1131344"/>
                <a:gd name="connsiteX6" fmla="*/ 0 w 2762250"/>
                <a:gd name="connsiteY6" fmla="*/ 171450 h 1131344"/>
                <a:gd name="connsiteX7" fmla="*/ 52476 w 2762250"/>
                <a:gd name="connsiteY7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1922329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2762250 w 2762250"/>
                <a:gd name="connsiteY3" fmla="*/ 357188 h 1131344"/>
                <a:gd name="connsiteX4" fmla="*/ 2762250 w 2762250"/>
                <a:gd name="connsiteY4" fmla="*/ 0 h 1131344"/>
                <a:gd name="connsiteX5" fmla="*/ 200025 w 2762250"/>
                <a:gd name="connsiteY5" fmla="*/ 0 h 1131344"/>
                <a:gd name="connsiteX6" fmla="*/ 0 w 2762250"/>
                <a:gd name="connsiteY6" fmla="*/ 171450 h 1131344"/>
                <a:gd name="connsiteX7" fmla="*/ 52476 w 2762250"/>
                <a:gd name="connsiteY7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196019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196019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31344"/>
                <a:gd name="connsiteX1" fmla="*/ 159739 w 2762250"/>
                <a:gd name="connsiteY1" fmla="*/ 1061375 h 1131344"/>
                <a:gd name="connsiteX2" fmla="*/ 874553 w 2762250"/>
                <a:gd name="connsiteY2" fmla="*/ 370216 h 1131344"/>
                <a:gd name="connsiteX3" fmla="*/ 1960194 w 2762250"/>
                <a:gd name="connsiteY3" fmla="*/ 350897 h 1131344"/>
                <a:gd name="connsiteX4" fmla="*/ 2762250 w 2762250"/>
                <a:gd name="connsiteY4" fmla="*/ 357188 h 1131344"/>
                <a:gd name="connsiteX5" fmla="*/ 2762250 w 2762250"/>
                <a:gd name="connsiteY5" fmla="*/ 0 h 1131344"/>
                <a:gd name="connsiteX6" fmla="*/ 200025 w 2762250"/>
                <a:gd name="connsiteY6" fmla="*/ 0 h 1131344"/>
                <a:gd name="connsiteX7" fmla="*/ 0 w 2762250"/>
                <a:gd name="connsiteY7" fmla="*/ 171450 h 1131344"/>
                <a:gd name="connsiteX8" fmla="*/ 52476 w 2762250"/>
                <a:gd name="connsiteY8" fmla="*/ 1100324 h 1131344"/>
                <a:gd name="connsiteX0" fmla="*/ 52476 w 2762250"/>
                <a:gd name="connsiteY0" fmla="*/ 1100324 h 1123850"/>
                <a:gd name="connsiteX1" fmla="*/ 159739 w 2762250"/>
                <a:gd name="connsiteY1" fmla="*/ 1061375 h 1123850"/>
                <a:gd name="connsiteX2" fmla="*/ 707950 w 2762250"/>
                <a:gd name="connsiteY2" fmla="*/ 481391 h 1123850"/>
                <a:gd name="connsiteX3" fmla="*/ 1960194 w 2762250"/>
                <a:gd name="connsiteY3" fmla="*/ 350897 h 1123850"/>
                <a:gd name="connsiteX4" fmla="*/ 2762250 w 2762250"/>
                <a:gd name="connsiteY4" fmla="*/ 357188 h 1123850"/>
                <a:gd name="connsiteX5" fmla="*/ 2762250 w 2762250"/>
                <a:gd name="connsiteY5" fmla="*/ 0 h 1123850"/>
                <a:gd name="connsiteX6" fmla="*/ 200025 w 2762250"/>
                <a:gd name="connsiteY6" fmla="*/ 0 h 1123850"/>
                <a:gd name="connsiteX7" fmla="*/ 0 w 2762250"/>
                <a:gd name="connsiteY7" fmla="*/ 171450 h 1123850"/>
                <a:gd name="connsiteX8" fmla="*/ 52476 w 2762250"/>
                <a:gd name="connsiteY8" fmla="*/ 1100324 h 1123850"/>
                <a:gd name="connsiteX0" fmla="*/ 52476 w 2762250"/>
                <a:gd name="connsiteY0" fmla="*/ 1100324 h 1123850"/>
                <a:gd name="connsiteX1" fmla="*/ 159739 w 2762250"/>
                <a:gd name="connsiteY1" fmla="*/ 1061375 h 1123850"/>
                <a:gd name="connsiteX2" fmla="*/ 707950 w 2762250"/>
                <a:gd name="connsiteY2" fmla="*/ 481391 h 1123850"/>
                <a:gd name="connsiteX3" fmla="*/ 1960194 w 2762250"/>
                <a:gd name="connsiteY3" fmla="*/ 350897 h 1123850"/>
                <a:gd name="connsiteX4" fmla="*/ 2762250 w 2762250"/>
                <a:gd name="connsiteY4" fmla="*/ 357188 h 1123850"/>
                <a:gd name="connsiteX5" fmla="*/ 2762250 w 2762250"/>
                <a:gd name="connsiteY5" fmla="*/ 0 h 1123850"/>
                <a:gd name="connsiteX6" fmla="*/ 200025 w 2762250"/>
                <a:gd name="connsiteY6" fmla="*/ 0 h 1123850"/>
                <a:gd name="connsiteX7" fmla="*/ 0 w 2762250"/>
                <a:gd name="connsiteY7" fmla="*/ 171450 h 1123850"/>
                <a:gd name="connsiteX8" fmla="*/ 52476 w 2762250"/>
                <a:gd name="connsiteY8" fmla="*/ 1100324 h 1123850"/>
                <a:gd name="connsiteX0" fmla="*/ 52476 w 2762250"/>
                <a:gd name="connsiteY0" fmla="*/ 1100324 h 1126859"/>
                <a:gd name="connsiteX1" fmla="*/ 159739 w 2762250"/>
                <a:gd name="connsiteY1" fmla="*/ 1061375 h 1126859"/>
                <a:gd name="connsiteX2" fmla="*/ 666299 w 2762250"/>
                <a:gd name="connsiteY2" fmla="*/ 436226 h 1126859"/>
                <a:gd name="connsiteX3" fmla="*/ 1960194 w 2762250"/>
                <a:gd name="connsiteY3" fmla="*/ 350897 h 1126859"/>
                <a:gd name="connsiteX4" fmla="*/ 2762250 w 2762250"/>
                <a:gd name="connsiteY4" fmla="*/ 357188 h 1126859"/>
                <a:gd name="connsiteX5" fmla="*/ 2762250 w 2762250"/>
                <a:gd name="connsiteY5" fmla="*/ 0 h 1126859"/>
                <a:gd name="connsiteX6" fmla="*/ 200025 w 2762250"/>
                <a:gd name="connsiteY6" fmla="*/ 0 h 1126859"/>
                <a:gd name="connsiteX7" fmla="*/ 0 w 2762250"/>
                <a:gd name="connsiteY7" fmla="*/ 171450 h 1126859"/>
                <a:gd name="connsiteX8" fmla="*/ 52476 w 2762250"/>
                <a:gd name="connsiteY8" fmla="*/ 1100324 h 1126859"/>
                <a:gd name="connsiteX0" fmla="*/ 52476 w 2762250"/>
                <a:gd name="connsiteY0" fmla="*/ 1100324 h 1125463"/>
                <a:gd name="connsiteX1" fmla="*/ 159739 w 2762250"/>
                <a:gd name="connsiteY1" fmla="*/ 1061375 h 1125463"/>
                <a:gd name="connsiteX2" fmla="*/ 715523 w 2762250"/>
                <a:gd name="connsiteY2" fmla="*/ 457071 h 1125463"/>
                <a:gd name="connsiteX3" fmla="*/ 1960194 w 2762250"/>
                <a:gd name="connsiteY3" fmla="*/ 350897 h 1125463"/>
                <a:gd name="connsiteX4" fmla="*/ 2762250 w 2762250"/>
                <a:gd name="connsiteY4" fmla="*/ 357188 h 1125463"/>
                <a:gd name="connsiteX5" fmla="*/ 2762250 w 2762250"/>
                <a:gd name="connsiteY5" fmla="*/ 0 h 1125463"/>
                <a:gd name="connsiteX6" fmla="*/ 200025 w 2762250"/>
                <a:gd name="connsiteY6" fmla="*/ 0 h 1125463"/>
                <a:gd name="connsiteX7" fmla="*/ 0 w 2762250"/>
                <a:gd name="connsiteY7" fmla="*/ 171450 h 1125463"/>
                <a:gd name="connsiteX8" fmla="*/ 52476 w 2762250"/>
                <a:gd name="connsiteY8" fmla="*/ 1100324 h 1125463"/>
                <a:gd name="connsiteX0" fmla="*/ 71408 w 2781182"/>
                <a:gd name="connsiteY0" fmla="*/ 1100324 h 1125463"/>
                <a:gd name="connsiteX1" fmla="*/ 178671 w 2781182"/>
                <a:gd name="connsiteY1" fmla="*/ 1061375 h 1125463"/>
                <a:gd name="connsiteX2" fmla="*/ 734455 w 2781182"/>
                <a:gd name="connsiteY2" fmla="*/ 457071 h 1125463"/>
                <a:gd name="connsiteX3" fmla="*/ 1979126 w 2781182"/>
                <a:gd name="connsiteY3" fmla="*/ 350897 h 1125463"/>
                <a:gd name="connsiteX4" fmla="*/ 2781182 w 2781182"/>
                <a:gd name="connsiteY4" fmla="*/ 357188 h 1125463"/>
                <a:gd name="connsiteX5" fmla="*/ 2781182 w 2781182"/>
                <a:gd name="connsiteY5" fmla="*/ 0 h 1125463"/>
                <a:gd name="connsiteX6" fmla="*/ 218957 w 2781182"/>
                <a:gd name="connsiteY6" fmla="*/ 0 h 1125463"/>
                <a:gd name="connsiteX7" fmla="*/ 0 w 2781182"/>
                <a:gd name="connsiteY7" fmla="*/ 161028 h 1125463"/>
                <a:gd name="connsiteX8" fmla="*/ 71408 w 2781182"/>
                <a:gd name="connsiteY8" fmla="*/ 1100324 h 1125463"/>
                <a:gd name="connsiteX0" fmla="*/ 71408 w 2781182"/>
                <a:gd name="connsiteY0" fmla="*/ 1100324 h 1115948"/>
                <a:gd name="connsiteX1" fmla="*/ 136815 w 2781182"/>
                <a:gd name="connsiteY1" fmla="*/ 1042174 h 1115948"/>
                <a:gd name="connsiteX2" fmla="*/ 734455 w 2781182"/>
                <a:gd name="connsiteY2" fmla="*/ 457071 h 1115948"/>
                <a:gd name="connsiteX3" fmla="*/ 1979126 w 2781182"/>
                <a:gd name="connsiteY3" fmla="*/ 350897 h 1115948"/>
                <a:gd name="connsiteX4" fmla="*/ 2781182 w 2781182"/>
                <a:gd name="connsiteY4" fmla="*/ 357188 h 1115948"/>
                <a:gd name="connsiteX5" fmla="*/ 2781182 w 2781182"/>
                <a:gd name="connsiteY5" fmla="*/ 0 h 1115948"/>
                <a:gd name="connsiteX6" fmla="*/ 218957 w 2781182"/>
                <a:gd name="connsiteY6" fmla="*/ 0 h 1115948"/>
                <a:gd name="connsiteX7" fmla="*/ 0 w 2781182"/>
                <a:gd name="connsiteY7" fmla="*/ 161028 h 1115948"/>
                <a:gd name="connsiteX8" fmla="*/ 71408 w 2781182"/>
                <a:gd name="connsiteY8" fmla="*/ 1100324 h 1115948"/>
                <a:gd name="connsiteX0" fmla="*/ 71408 w 2781182"/>
                <a:gd name="connsiteY0" fmla="*/ 1100324 h 1115948"/>
                <a:gd name="connsiteX1" fmla="*/ 136815 w 2781182"/>
                <a:gd name="connsiteY1" fmla="*/ 1042174 h 1115948"/>
                <a:gd name="connsiteX2" fmla="*/ 734455 w 2781182"/>
                <a:gd name="connsiteY2" fmla="*/ 457071 h 1115948"/>
                <a:gd name="connsiteX3" fmla="*/ 1979126 w 2781182"/>
                <a:gd name="connsiteY3" fmla="*/ 350897 h 1115948"/>
                <a:gd name="connsiteX4" fmla="*/ 2237262 w 2781182"/>
                <a:gd name="connsiteY4" fmla="*/ 195724 h 1115948"/>
                <a:gd name="connsiteX5" fmla="*/ 2781182 w 2781182"/>
                <a:gd name="connsiteY5" fmla="*/ 0 h 1115948"/>
                <a:gd name="connsiteX6" fmla="*/ 218957 w 2781182"/>
                <a:gd name="connsiteY6" fmla="*/ 0 h 1115948"/>
                <a:gd name="connsiteX7" fmla="*/ 0 w 2781182"/>
                <a:gd name="connsiteY7" fmla="*/ 161028 h 1115948"/>
                <a:gd name="connsiteX8" fmla="*/ 71408 w 2781182"/>
                <a:gd name="connsiteY8" fmla="*/ 1100324 h 1115948"/>
                <a:gd name="connsiteX0" fmla="*/ 71408 w 2781182"/>
                <a:gd name="connsiteY0" fmla="*/ 1100324 h 1115948"/>
                <a:gd name="connsiteX1" fmla="*/ 136815 w 2781182"/>
                <a:gd name="connsiteY1" fmla="*/ 1042174 h 1115948"/>
                <a:gd name="connsiteX2" fmla="*/ 734455 w 2781182"/>
                <a:gd name="connsiteY2" fmla="*/ 457071 h 1115948"/>
                <a:gd name="connsiteX3" fmla="*/ 1979126 w 2781182"/>
                <a:gd name="connsiteY3" fmla="*/ 350897 h 1115948"/>
                <a:gd name="connsiteX4" fmla="*/ 1933306 w 2781182"/>
                <a:gd name="connsiteY4" fmla="*/ 195724 h 1115948"/>
                <a:gd name="connsiteX5" fmla="*/ 2781182 w 2781182"/>
                <a:gd name="connsiteY5" fmla="*/ 0 h 1115948"/>
                <a:gd name="connsiteX6" fmla="*/ 218957 w 2781182"/>
                <a:gd name="connsiteY6" fmla="*/ 0 h 1115948"/>
                <a:gd name="connsiteX7" fmla="*/ 0 w 2781182"/>
                <a:gd name="connsiteY7" fmla="*/ 161028 h 1115948"/>
                <a:gd name="connsiteX8" fmla="*/ 71408 w 2781182"/>
                <a:gd name="connsiteY8" fmla="*/ 1100324 h 1115948"/>
                <a:gd name="connsiteX0" fmla="*/ 71408 w 1979126"/>
                <a:gd name="connsiteY0" fmla="*/ 1100324 h 1115948"/>
                <a:gd name="connsiteX1" fmla="*/ 136815 w 1979126"/>
                <a:gd name="connsiteY1" fmla="*/ 1042174 h 1115948"/>
                <a:gd name="connsiteX2" fmla="*/ 734455 w 1979126"/>
                <a:gd name="connsiteY2" fmla="*/ 457071 h 1115948"/>
                <a:gd name="connsiteX3" fmla="*/ 1979126 w 1979126"/>
                <a:gd name="connsiteY3" fmla="*/ 350897 h 1115948"/>
                <a:gd name="connsiteX4" fmla="*/ 1933306 w 1979126"/>
                <a:gd name="connsiteY4" fmla="*/ 195724 h 1115948"/>
                <a:gd name="connsiteX5" fmla="*/ 1917309 w 1979126"/>
                <a:gd name="connsiteY5" fmla="*/ 0 h 1115948"/>
                <a:gd name="connsiteX6" fmla="*/ 218957 w 1979126"/>
                <a:gd name="connsiteY6" fmla="*/ 0 h 1115948"/>
                <a:gd name="connsiteX7" fmla="*/ 0 w 1979126"/>
                <a:gd name="connsiteY7" fmla="*/ 161028 h 1115948"/>
                <a:gd name="connsiteX8" fmla="*/ 71408 w 1979126"/>
                <a:gd name="connsiteY8" fmla="*/ 1100324 h 1115948"/>
                <a:gd name="connsiteX0" fmla="*/ 71408 w 1933306"/>
                <a:gd name="connsiteY0" fmla="*/ 1100324 h 1115948"/>
                <a:gd name="connsiteX1" fmla="*/ 136815 w 1933306"/>
                <a:gd name="connsiteY1" fmla="*/ 1042174 h 1115948"/>
                <a:gd name="connsiteX2" fmla="*/ 734455 w 1933306"/>
                <a:gd name="connsiteY2" fmla="*/ 457071 h 1115948"/>
                <a:gd name="connsiteX3" fmla="*/ 1899138 w 1933306"/>
                <a:gd name="connsiteY3" fmla="*/ 336219 h 1115948"/>
                <a:gd name="connsiteX4" fmla="*/ 1933306 w 1933306"/>
                <a:gd name="connsiteY4" fmla="*/ 195724 h 1115948"/>
                <a:gd name="connsiteX5" fmla="*/ 1917309 w 1933306"/>
                <a:gd name="connsiteY5" fmla="*/ 0 h 1115948"/>
                <a:gd name="connsiteX6" fmla="*/ 218957 w 1933306"/>
                <a:gd name="connsiteY6" fmla="*/ 0 h 1115948"/>
                <a:gd name="connsiteX7" fmla="*/ 0 w 1933306"/>
                <a:gd name="connsiteY7" fmla="*/ 161028 h 1115948"/>
                <a:gd name="connsiteX8" fmla="*/ 71408 w 1933306"/>
                <a:gd name="connsiteY8" fmla="*/ 1100324 h 111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306" h="1115948">
                  <a:moveTo>
                    <a:pt x="71408" y="1100324"/>
                  </a:moveTo>
                  <a:cubicBezTo>
                    <a:pt x="68213" y="1111414"/>
                    <a:pt x="26307" y="1149383"/>
                    <a:pt x="136815" y="1042174"/>
                  </a:cubicBezTo>
                  <a:cubicBezTo>
                    <a:pt x="247323" y="934965"/>
                    <a:pt x="440735" y="574730"/>
                    <a:pt x="734455" y="457071"/>
                  </a:cubicBezTo>
                  <a:cubicBezTo>
                    <a:pt x="1028176" y="339412"/>
                    <a:pt x="1584522" y="338390"/>
                    <a:pt x="1899138" y="336219"/>
                  </a:cubicBezTo>
                  <a:lnTo>
                    <a:pt x="1933306" y="195724"/>
                  </a:lnTo>
                  <a:lnTo>
                    <a:pt x="1917309" y="0"/>
                  </a:lnTo>
                  <a:lnTo>
                    <a:pt x="218957" y="0"/>
                  </a:lnTo>
                  <a:lnTo>
                    <a:pt x="0" y="161028"/>
                  </a:lnTo>
                  <a:lnTo>
                    <a:pt x="71408" y="1100324"/>
                  </a:lnTo>
                  <a:close/>
                </a:path>
              </a:pathLst>
            </a:custGeom>
            <a:gradFill>
              <a:gsLst>
                <a:gs pos="11000">
                  <a:srgbClr val="60C737"/>
                </a:gs>
                <a:gs pos="75000">
                  <a:srgbClr val="60C737">
                    <a:alpha val="64000"/>
                  </a:srgbClr>
                </a:gs>
                <a:gs pos="100000">
                  <a:srgbClr val="60C737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-208695" y="1979552"/>
              <a:ext cx="5029716" cy="804341"/>
            </a:xfrm>
            <a:custGeom>
              <a:avLst/>
              <a:gdLst>
                <a:gd name="connsiteX0" fmla="*/ 1276350 w 4467225"/>
                <a:gd name="connsiteY0" fmla="*/ 485775 h 1042988"/>
                <a:gd name="connsiteX1" fmla="*/ 1357313 w 4467225"/>
                <a:gd name="connsiteY1" fmla="*/ 300038 h 1042988"/>
                <a:gd name="connsiteX2" fmla="*/ 4205288 w 4467225"/>
                <a:gd name="connsiteY2" fmla="*/ 300038 h 1042988"/>
                <a:gd name="connsiteX3" fmla="*/ 4467225 w 4467225"/>
                <a:gd name="connsiteY3" fmla="*/ 300038 h 1042988"/>
                <a:gd name="connsiteX4" fmla="*/ 4467225 w 4467225"/>
                <a:gd name="connsiteY4" fmla="*/ 0 h 1042988"/>
                <a:gd name="connsiteX5" fmla="*/ 304800 w 4467225"/>
                <a:gd name="connsiteY5" fmla="*/ 0 h 1042988"/>
                <a:gd name="connsiteX6" fmla="*/ 0 w 4467225"/>
                <a:gd name="connsiteY6" fmla="*/ 1042988 h 1042988"/>
                <a:gd name="connsiteX7" fmla="*/ 1276350 w 4467225"/>
                <a:gd name="connsiteY7" fmla="*/ 485775 h 1042988"/>
                <a:gd name="connsiteX0" fmla="*/ 1276350 w 4467225"/>
                <a:gd name="connsiteY0" fmla="*/ 542267 h 1099480"/>
                <a:gd name="connsiteX1" fmla="*/ 1357313 w 4467225"/>
                <a:gd name="connsiteY1" fmla="*/ 356530 h 1099480"/>
                <a:gd name="connsiteX2" fmla="*/ 4205288 w 4467225"/>
                <a:gd name="connsiteY2" fmla="*/ 356530 h 1099480"/>
                <a:gd name="connsiteX3" fmla="*/ 4467225 w 4467225"/>
                <a:gd name="connsiteY3" fmla="*/ 356530 h 1099480"/>
                <a:gd name="connsiteX4" fmla="*/ 4467225 w 4467225"/>
                <a:gd name="connsiteY4" fmla="*/ 56492 h 1099480"/>
                <a:gd name="connsiteX5" fmla="*/ 304800 w 4467225"/>
                <a:gd name="connsiteY5" fmla="*/ 56492 h 1099480"/>
                <a:gd name="connsiteX6" fmla="*/ 0 w 4467225"/>
                <a:gd name="connsiteY6" fmla="*/ 1099480 h 1099480"/>
                <a:gd name="connsiteX7" fmla="*/ 1276350 w 4467225"/>
                <a:gd name="connsiteY7" fmla="*/ 542267 h 1099480"/>
                <a:gd name="connsiteX0" fmla="*/ 1276350 w 4467225"/>
                <a:gd name="connsiteY0" fmla="*/ 489099 h 1046312"/>
                <a:gd name="connsiteX1" fmla="*/ 1357313 w 4467225"/>
                <a:gd name="connsiteY1" fmla="*/ 303362 h 1046312"/>
                <a:gd name="connsiteX2" fmla="*/ 4205288 w 4467225"/>
                <a:gd name="connsiteY2" fmla="*/ 303362 h 1046312"/>
                <a:gd name="connsiteX3" fmla="*/ 4467225 w 4467225"/>
                <a:gd name="connsiteY3" fmla="*/ 303362 h 1046312"/>
                <a:gd name="connsiteX4" fmla="*/ 4467225 w 4467225"/>
                <a:gd name="connsiteY4" fmla="*/ 3324 h 1046312"/>
                <a:gd name="connsiteX5" fmla="*/ 447772 w 4467225"/>
                <a:gd name="connsiteY5" fmla="*/ 99464 h 1046312"/>
                <a:gd name="connsiteX6" fmla="*/ 0 w 4467225"/>
                <a:gd name="connsiteY6" fmla="*/ 1046312 h 1046312"/>
                <a:gd name="connsiteX7" fmla="*/ 1276350 w 4467225"/>
                <a:gd name="connsiteY7" fmla="*/ 489099 h 1046312"/>
                <a:gd name="connsiteX0" fmla="*/ 1276350 w 4467225"/>
                <a:gd name="connsiteY0" fmla="*/ 528625 h 1085838"/>
                <a:gd name="connsiteX1" fmla="*/ 1357313 w 4467225"/>
                <a:gd name="connsiteY1" fmla="*/ 342888 h 1085838"/>
                <a:gd name="connsiteX2" fmla="*/ 4205288 w 4467225"/>
                <a:gd name="connsiteY2" fmla="*/ 342888 h 1085838"/>
                <a:gd name="connsiteX3" fmla="*/ 4467225 w 4467225"/>
                <a:gd name="connsiteY3" fmla="*/ 342888 h 1085838"/>
                <a:gd name="connsiteX4" fmla="*/ 4467225 w 4467225"/>
                <a:gd name="connsiteY4" fmla="*/ 42850 h 1085838"/>
                <a:gd name="connsiteX5" fmla="*/ 447772 w 4467225"/>
                <a:gd name="connsiteY5" fmla="*/ 138990 h 1085838"/>
                <a:gd name="connsiteX6" fmla="*/ 0 w 4467225"/>
                <a:gd name="connsiteY6" fmla="*/ 1085838 h 1085838"/>
                <a:gd name="connsiteX7" fmla="*/ 1276350 w 4467225"/>
                <a:gd name="connsiteY7" fmla="*/ 528625 h 1085838"/>
                <a:gd name="connsiteX0" fmla="*/ 1276350 w 4467225"/>
                <a:gd name="connsiteY0" fmla="*/ 526900 h 1084113"/>
                <a:gd name="connsiteX1" fmla="*/ 1357313 w 4467225"/>
                <a:gd name="connsiteY1" fmla="*/ 341163 h 1084113"/>
                <a:gd name="connsiteX2" fmla="*/ 4205288 w 4467225"/>
                <a:gd name="connsiteY2" fmla="*/ 341163 h 1084113"/>
                <a:gd name="connsiteX3" fmla="*/ 4467225 w 4467225"/>
                <a:gd name="connsiteY3" fmla="*/ 341163 h 1084113"/>
                <a:gd name="connsiteX4" fmla="*/ 4467225 w 4467225"/>
                <a:gd name="connsiteY4" fmla="*/ 41125 h 1084113"/>
                <a:gd name="connsiteX5" fmla="*/ 1304541 w 4467225"/>
                <a:gd name="connsiteY5" fmla="*/ 12819 h 1084113"/>
                <a:gd name="connsiteX6" fmla="*/ 447772 w 4467225"/>
                <a:gd name="connsiteY6" fmla="*/ 137265 h 1084113"/>
                <a:gd name="connsiteX7" fmla="*/ 0 w 4467225"/>
                <a:gd name="connsiteY7" fmla="*/ 1084113 h 1084113"/>
                <a:gd name="connsiteX8" fmla="*/ 1276350 w 4467225"/>
                <a:gd name="connsiteY8" fmla="*/ 526900 h 1084113"/>
                <a:gd name="connsiteX0" fmla="*/ 1276350 w 4467225"/>
                <a:gd name="connsiteY0" fmla="*/ 547998 h 1105211"/>
                <a:gd name="connsiteX1" fmla="*/ 1357313 w 4467225"/>
                <a:gd name="connsiteY1" fmla="*/ 362261 h 1105211"/>
                <a:gd name="connsiteX2" fmla="*/ 4205288 w 4467225"/>
                <a:gd name="connsiteY2" fmla="*/ 362261 h 1105211"/>
                <a:gd name="connsiteX3" fmla="*/ 4467225 w 4467225"/>
                <a:gd name="connsiteY3" fmla="*/ 362261 h 1105211"/>
                <a:gd name="connsiteX4" fmla="*/ 4467225 w 4467225"/>
                <a:gd name="connsiteY4" fmla="*/ 62223 h 1105211"/>
                <a:gd name="connsiteX5" fmla="*/ 1307400 w 4467225"/>
                <a:gd name="connsiteY5" fmla="*/ 5641 h 1105211"/>
                <a:gd name="connsiteX6" fmla="*/ 447772 w 4467225"/>
                <a:gd name="connsiteY6" fmla="*/ 158363 h 1105211"/>
                <a:gd name="connsiteX7" fmla="*/ 0 w 4467225"/>
                <a:gd name="connsiteY7" fmla="*/ 1105211 h 1105211"/>
                <a:gd name="connsiteX8" fmla="*/ 1276350 w 4467225"/>
                <a:gd name="connsiteY8" fmla="*/ 547998 h 1105211"/>
                <a:gd name="connsiteX0" fmla="*/ 1276350 w 4467225"/>
                <a:gd name="connsiteY0" fmla="*/ 542358 h 1099571"/>
                <a:gd name="connsiteX1" fmla="*/ 1357313 w 4467225"/>
                <a:gd name="connsiteY1" fmla="*/ 356621 h 1099571"/>
                <a:gd name="connsiteX2" fmla="*/ 4205288 w 4467225"/>
                <a:gd name="connsiteY2" fmla="*/ 356621 h 1099571"/>
                <a:gd name="connsiteX3" fmla="*/ 4467225 w 4467225"/>
                <a:gd name="connsiteY3" fmla="*/ 356621 h 1099571"/>
                <a:gd name="connsiteX4" fmla="*/ 4467225 w 4467225"/>
                <a:gd name="connsiteY4" fmla="*/ 56583 h 1099571"/>
                <a:gd name="connsiteX5" fmla="*/ 1307400 w 4467225"/>
                <a:gd name="connsiteY5" fmla="*/ 1 h 1099571"/>
                <a:gd name="connsiteX6" fmla="*/ 447772 w 4467225"/>
                <a:gd name="connsiteY6" fmla="*/ 152723 h 1099571"/>
                <a:gd name="connsiteX7" fmla="*/ 0 w 4467225"/>
                <a:gd name="connsiteY7" fmla="*/ 1099571 h 1099571"/>
                <a:gd name="connsiteX8" fmla="*/ 1276350 w 4467225"/>
                <a:gd name="connsiteY8" fmla="*/ 542358 h 1099571"/>
                <a:gd name="connsiteX0" fmla="*/ 1276350 w 4467225"/>
                <a:gd name="connsiteY0" fmla="*/ 542357 h 1099570"/>
                <a:gd name="connsiteX1" fmla="*/ 1357313 w 4467225"/>
                <a:gd name="connsiteY1" fmla="*/ 356620 h 1099570"/>
                <a:gd name="connsiteX2" fmla="*/ 4205288 w 4467225"/>
                <a:gd name="connsiteY2" fmla="*/ 356620 h 1099570"/>
                <a:gd name="connsiteX3" fmla="*/ 4467225 w 4467225"/>
                <a:gd name="connsiteY3" fmla="*/ 356620 h 1099570"/>
                <a:gd name="connsiteX4" fmla="*/ 4450069 w 4467225"/>
                <a:gd name="connsiteY4" fmla="*/ 8512 h 1099570"/>
                <a:gd name="connsiteX5" fmla="*/ 1307400 w 4467225"/>
                <a:gd name="connsiteY5" fmla="*/ 0 h 1099570"/>
                <a:gd name="connsiteX6" fmla="*/ 447772 w 4467225"/>
                <a:gd name="connsiteY6" fmla="*/ 152722 h 1099570"/>
                <a:gd name="connsiteX7" fmla="*/ 0 w 4467225"/>
                <a:gd name="connsiteY7" fmla="*/ 1099570 h 1099570"/>
                <a:gd name="connsiteX8" fmla="*/ 1276350 w 4467225"/>
                <a:gd name="connsiteY8" fmla="*/ 542357 h 1099570"/>
                <a:gd name="connsiteX0" fmla="*/ 1276350 w 4467225"/>
                <a:gd name="connsiteY0" fmla="*/ 547077 h 1104290"/>
                <a:gd name="connsiteX1" fmla="*/ 1357313 w 4467225"/>
                <a:gd name="connsiteY1" fmla="*/ 361340 h 1104290"/>
                <a:gd name="connsiteX2" fmla="*/ 4205288 w 4467225"/>
                <a:gd name="connsiteY2" fmla="*/ 361340 h 1104290"/>
                <a:gd name="connsiteX3" fmla="*/ 4467225 w 4467225"/>
                <a:gd name="connsiteY3" fmla="*/ 361340 h 1104290"/>
                <a:gd name="connsiteX4" fmla="*/ 4450069 w 4467225"/>
                <a:gd name="connsiteY4" fmla="*/ 13232 h 1104290"/>
                <a:gd name="connsiteX5" fmla="*/ 1307400 w 4467225"/>
                <a:gd name="connsiteY5" fmla="*/ 4720 h 1104290"/>
                <a:gd name="connsiteX6" fmla="*/ 447772 w 4467225"/>
                <a:gd name="connsiteY6" fmla="*/ 157442 h 1104290"/>
                <a:gd name="connsiteX7" fmla="*/ 0 w 4467225"/>
                <a:gd name="connsiteY7" fmla="*/ 1104290 h 1104290"/>
                <a:gd name="connsiteX8" fmla="*/ 1276350 w 4467225"/>
                <a:gd name="connsiteY8" fmla="*/ 547077 h 1104290"/>
                <a:gd name="connsiteX0" fmla="*/ 1268725 w 4467225"/>
                <a:gd name="connsiteY0" fmla="*/ 592320 h 1104290"/>
                <a:gd name="connsiteX1" fmla="*/ 1357313 w 4467225"/>
                <a:gd name="connsiteY1" fmla="*/ 361340 h 1104290"/>
                <a:gd name="connsiteX2" fmla="*/ 4205288 w 4467225"/>
                <a:gd name="connsiteY2" fmla="*/ 361340 h 1104290"/>
                <a:gd name="connsiteX3" fmla="*/ 4467225 w 4467225"/>
                <a:gd name="connsiteY3" fmla="*/ 361340 h 1104290"/>
                <a:gd name="connsiteX4" fmla="*/ 4450069 w 4467225"/>
                <a:gd name="connsiteY4" fmla="*/ 13232 h 1104290"/>
                <a:gd name="connsiteX5" fmla="*/ 1307400 w 4467225"/>
                <a:gd name="connsiteY5" fmla="*/ 4720 h 1104290"/>
                <a:gd name="connsiteX6" fmla="*/ 447772 w 4467225"/>
                <a:gd name="connsiteY6" fmla="*/ 157442 h 1104290"/>
                <a:gd name="connsiteX7" fmla="*/ 0 w 4467225"/>
                <a:gd name="connsiteY7" fmla="*/ 1104290 h 1104290"/>
                <a:gd name="connsiteX8" fmla="*/ 1268725 w 4467225"/>
                <a:gd name="connsiteY8" fmla="*/ 592320 h 1104290"/>
                <a:gd name="connsiteX0" fmla="*/ 1268725 w 4499223"/>
                <a:gd name="connsiteY0" fmla="*/ 592320 h 1104290"/>
                <a:gd name="connsiteX1" fmla="*/ 1357313 w 4499223"/>
                <a:gd name="connsiteY1" fmla="*/ 399042 h 1104290"/>
                <a:gd name="connsiteX2" fmla="*/ 4205288 w 4499223"/>
                <a:gd name="connsiteY2" fmla="*/ 361340 h 1104290"/>
                <a:gd name="connsiteX3" fmla="*/ 4467225 w 4499223"/>
                <a:gd name="connsiteY3" fmla="*/ 361340 h 1104290"/>
                <a:gd name="connsiteX4" fmla="*/ 4450069 w 4499223"/>
                <a:gd name="connsiteY4" fmla="*/ 13232 h 1104290"/>
                <a:gd name="connsiteX5" fmla="*/ 1307400 w 4499223"/>
                <a:gd name="connsiteY5" fmla="*/ 4720 h 1104290"/>
                <a:gd name="connsiteX6" fmla="*/ 447772 w 4499223"/>
                <a:gd name="connsiteY6" fmla="*/ 157442 h 1104290"/>
                <a:gd name="connsiteX7" fmla="*/ 0 w 4499223"/>
                <a:gd name="connsiteY7" fmla="*/ 1104290 h 1104290"/>
                <a:gd name="connsiteX8" fmla="*/ 1268725 w 4499223"/>
                <a:gd name="connsiteY8" fmla="*/ 592320 h 1104290"/>
                <a:gd name="connsiteX0" fmla="*/ 1268725 w 4486174"/>
                <a:gd name="connsiteY0" fmla="*/ 592320 h 1104290"/>
                <a:gd name="connsiteX1" fmla="*/ 1357313 w 4486174"/>
                <a:gd name="connsiteY1" fmla="*/ 399042 h 1104290"/>
                <a:gd name="connsiteX2" fmla="*/ 4205288 w 4486174"/>
                <a:gd name="connsiteY2" fmla="*/ 361340 h 1104290"/>
                <a:gd name="connsiteX3" fmla="*/ 4440537 w 4486174"/>
                <a:gd name="connsiteY3" fmla="*/ 380191 h 1104290"/>
                <a:gd name="connsiteX4" fmla="*/ 4450069 w 4486174"/>
                <a:gd name="connsiteY4" fmla="*/ 13232 h 1104290"/>
                <a:gd name="connsiteX5" fmla="*/ 1307400 w 4486174"/>
                <a:gd name="connsiteY5" fmla="*/ 4720 h 1104290"/>
                <a:gd name="connsiteX6" fmla="*/ 447772 w 4486174"/>
                <a:gd name="connsiteY6" fmla="*/ 157442 h 1104290"/>
                <a:gd name="connsiteX7" fmla="*/ 0 w 4486174"/>
                <a:gd name="connsiteY7" fmla="*/ 1104290 h 1104290"/>
                <a:gd name="connsiteX8" fmla="*/ 1268725 w 4486174"/>
                <a:gd name="connsiteY8" fmla="*/ 592320 h 1104290"/>
                <a:gd name="connsiteX0" fmla="*/ 1268725 w 4623540"/>
                <a:gd name="connsiteY0" fmla="*/ 592320 h 1104290"/>
                <a:gd name="connsiteX1" fmla="*/ 1357313 w 4623540"/>
                <a:gd name="connsiteY1" fmla="*/ 399042 h 1104290"/>
                <a:gd name="connsiteX2" fmla="*/ 4205288 w 4623540"/>
                <a:gd name="connsiteY2" fmla="*/ 361340 h 1104290"/>
                <a:gd name="connsiteX3" fmla="*/ 4623540 w 4623540"/>
                <a:gd name="connsiteY3" fmla="*/ 365111 h 1104290"/>
                <a:gd name="connsiteX4" fmla="*/ 4450069 w 4623540"/>
                <a:gd name="connsiteY4" fmla="*/ 13232 h 1104290"/>
                <a:gd name="connsiteX5" fmla="*/ 1307400 w 4623540"/>
                <a:gd name="connsiteY5" fmla="*/ 4720 h 1104290"/>
                <a:gd name="connsiteX6" fmla="*/ 447772 w 4623540"/>
                <a:gd name="connsiteY6" fmla="*/ 157442 h 1104290"/>
                <a:gd name="connsiteX7" fmla="*/ 0 w 4623540"/>
                <a:gd name="connsiteY7" fmla="*/ 1104290 h 1104290"/>
                <a:gd name="connsiteX8" fmla="*/ 1268725 w 4623540"/>
                <a:gd name="connsiteY8" fmla="*/ 592320 h 1104290"/>
                <a:gd name="connsiteX0" fmla="*/ 1268725 w 4623540"/>
                <a:gd name="connsiteY0" fmla="*/ 592320 h 1104290"/>
                <a:gd name="connsiteX1" fmla="*/ 1357313 w 4623540"/>
                <a:gd name="connsiteY1" fmla="*/ 399042 h 1104290"/>
                <a:gd name="connsiteX2" fmla="*/ 4205288 w 4623540"/>
                <a:gd name="connsiteY2" fmla="*/ 361340 h 1104290"/>
                <a:gd name="connsiteX3" fmla="*/ 4623540 w 4623540"/>
                <a:gd name="connsiteY3" fmla="*/ 365111 h 1104290"/>
                <a:gd name="connsiteX4" fmla="*/ 4610197 w 4623540"/>
                <a:gd name="connsiteY4" fmla="*/ 20772 h 1104290"/>
                <a:gd name="connsiteX5" fmla="*/ 1307400 w 4623540"/>
                <a:gd name="connsiteY5" fmla="*/ 4720 h 1104290"/>
                <a:gd name="connsiteX6" fmla="*/ 447772 w 4623540"/>
                <a:gd name="connsiteY6" fmla="*/ 157442 h 1104290"/>
                <a:gd name="connsiteX7" fmla="*/ 0 w 4623540"/>
                <a:gd name="connsiteY7" fmla="*/ 1104290 h 1104290"/>
                <a:gd name="connsiteX8" fmla="*/ 1268725 w 4623540"/>
                <a:gd name="connsiteY8" fmla="*/ 592320 h 1104290"/>
                <a:gd name="connsiteX0" fmla="*/ 1268725 w 4623540"/>
                <a:gd name="connsiteY0" fmla="*/ 592320 h 1104290"/>
                <a:gd name="connsiteX1" fmla="*/ 1357313 w 4623540"/>
                <a:gd name="connsiteY1" fmla="*/ 399042 h 1104290"/>
                <a:gd name="connsiteX2" fmla="*/ 4182413 w 4623540"/>
                <a:gd name="connsiteY2" fmla="*/ 380191 h 1104290"/>
                <a:gd name="connsiteX3" fmla="*/ 4623540 w 4623540"/>
                <a:gd name="connsiteY3" fmla="*/ 365111 h 1104290"/>
                <a:gd name="connsiteX4" fmla="*/ 4610197 w 4623540"/>
                <a:gd name="connsiteY4" fmla="*/ 20772 h 1104290"/>
                <a:gd name="connsiteX5" fmla="*/ 1307400 w 4623540"/>
                <a:gd name="connsiteY5" fmla="*/ 4720 h 1104290"/>
                <a:gd name="connsiteX6" fmla="*/ 447772 w 4623540"/>
                <a:gd name="connsiteY6" fmla="*/ 157442 h 1104290"/>
                <a:gd name="connsiteX7" fmla="*/ 0 w 4623540"/>
                <a:gd name="connsiteY7" fmla="*/ 1104290 h 1104290"/>
                <a:gd name="connsiteX8" fmla="*/ 1268725 w 4623540"/>
                <a:gd name="connsiteY8" fmla="*/ 592320 h 1104290"/>
                <a:gd name="connsiteX0" fmla="*/ 1268725 w 4650153"/>
                <a:gd name="connsiteY0" fmla="*/ 592320 h 1104290"/>
                <a:gd name="connsiteX1" fmla="*/ 1357313 w 4650153"/>
                <a:gd name="connsiteY1" fmla="*/ 399042 h 1104290"/>
                <a:gd name="connsiteX2" fmla="*/ 4182413 w 4650153"/>
                <a:gd name="connsiteY2" fmla="*/ 380191 h 1104290"/>
                <a:gd name="connsiteX3" fmla="*/ 4623540 w 4650153"/>
                <a:gd name="connsiteY3" fmla="*/ 365111 h 1104290"/>
                <a:gd name="connsiteX4" fmla="*/ 4610197 w 4650153"/>
                <a:gd name="connsiteY4" fmla="*/ 20772 h 1104290"/>
                <a:gd name="connsiteX5" fmla="*/ 1307400 w 4650153"/>
                <a:gd name="connsiteY5" fmla="*/ 4720 h 1104290"/>
                <a:gd name="connsiteX6" fmla="*/ 447772 w 4650153"/>
                <a:gd name="connsiteY6" fmla="*/ 157442 h 1104290"/>
                <a:gd name="connsiteX7" fmla="*/ 0 w 4650153"/>
                <a:gd name="connsiteY7" fmla="*/ 1104290 h 1104290"/>
                <a:gd name="connsiteX8" fmla="*/ 1268725 w 4650153"/>
                <a:gd name="connsiteY8" fmla="*/ 592320 h 1104290"/>
                <a:gd name="connsiteX0" fmla="*/ 1268725 w 4656358"/>
                <a:gd name="connsiteY0" fmla="*/ 592320 h 1104290"/>
                <a:gd name="connsiteX1" fmla="*/ 1357313 w 4656358"/>
                <a:gd name="connsiteY1" fmla="*/ 399042 h 1104290"/>
                <a:gd name="connsiteX2" fmla="*/ 4193850 w 4656358"/>
                <a:gd name="connsiteY2" fmla="*/ 383961 h 1104290"/>
                <a:gd name="connsiteX3" fmla="*/ 4623540 w 4656358"/>
                <a:gd name="connsiteY3" fmla="*/ 365111 h 1104290"/>
                <a:gd name="connsiteX4" fmla="*/ 4610197 w 4656358"/>
                <a:gd name="connsiteY4" fmla="*/ 20772 h 1104290"/>
                <a:gd name="connsiteX5" fmla="*/ 1307400 w 4656358"/>
                <a:gd name="connsiteY5" fmla="*/ 4720 h 1104290"/>
                <a:gd name="connsiteX6" fmla="*/ 447772 w 4656358"/>
                <a:gd name="connsiteY6" fmla="*/ 157442 h 1104290"/>
                <a:gd name="connsiteX7" fmla="*/ 0 w 4656358"/>
                <a:gd name="connsiteY7" fmla="*/ 1104290 h 1104290"/>
                <a:gd name="connsiteX8" fmla="*/ 1268725 w 4656358"/>
                <a:gd name="connsiteY8" fmla="*/ 592320 h 1104290"/>
                <a:gd name="connsiteX0" fmla="*/ 1268725 w 4623540"/>
                <a:gd name="connsiteY0" fmla="*/ 592320 h 1104290"/>
                <a:gd name="connsiteX1" fmla="*/ 1357313 w 4623540"/>
                <a:gd name="connsiteY1" fmla="*/ 399042 h 1104290"/>
                <a:gd name="connsiteX2" fmla="*/ 4623540 w 4623540"/>
                <a:gd name="connsiteY2" fmla="*/ 365111 h 1104290"/>
                <a:gd name="connsiteX3" fmla="*/ 4610197 w 4623540"/>
                <a:gd name="connsiteY3" fmla="*/ 20772 h 1104290"/>
                <a:gd name="connsiteX4" fmla="*/ 1307400 w 4623540"/>
                <a:gd name="connsiteY4" fmla="*/ 4720 h 1104290"/>
                <a:gd name="connsiteX5" fmla="*/ 447772 w 4623540"/>
                <a:gd name="connsiteY5" fmla="*/ 157442 h 1104290"/>
                <a:gd name="connsiteX6" fmla="*/ 0 w 4623540"/>
                <a:gd name="connsiteY6" fmla="*/ 1104290 h 1104290"/>
                <a:gd name="connsiteX7" fmla="*/ 1268725 w 4623540"/>
                <a:gd name="connsiteY7" fmla="*/ 592320 h 1104290"/>
                <a:gd name="connsiteX0" fmla="*/ 1268725 w 4610197"/>
                <a:gd name="connsiteY0" fmla="*/ 592320 h 1104290"/>
                <a:gd name="connsiteX1" fmla="*/ 1357313 w 4610197"/>
                <a:gd name="connsiteY1" fmla="*/ 399042 h 1104290"/>
                <a:gd name="connsiteX2" fmla="*/ 4600665 w 4610197"/>
                <a:gd name="connsiteY2" fmla="*/ 399042 h 1104290"/>
                <a:gd name="connsiteX3" fmla="*/ 4610197 w 4610197"/>
                <a:gd name="connsiteY3" fmla="*/ 20772 h 1104290"/>
                <a:gd name="connsiteX4" fmla="*/ 1307400 w 4610197"/>
                <a:gd name="connsiteY4" fmla="*/ 4720 h 1104290"/>
                <a:gd name="connsiteX5" fmla="*/ 447772 w 4610197"/>
                <a:gd name="connsiteY5" fmla="*/ 157442 h 1104290"/>
                <a:gd name="connsiteX6" fmla="*/ 0 w 4610197"/>
                <a:gd name="connsiteY6" fmla="*/ 1104290 h 1104290"/>
                <a:gd name="connsiteX7" fmla="*/ 1268725 w 4610197"/>
                <a:gd name="connsiteY7" fmla="*/ 592320 h 1104290"/>
                <a:gd name="connsiteX0" fmla="*/ 1240629 w 4582101"/>
                <a:gd name="connsiteY0" fmla="*/ 592689 h 1118551"/>
                <a:gd name="connsiteX1" fmla="*/ 1329217 w 4582101"/>
                <a:gd name="connsiteY1" fmla="*/ 399411 h 1118551"/>
                <a:gd name="connsiteX2" fmla="*/ 4572569 w 4582101"/>
                <a:gd name="connsiteY2" fmla="*/ 399411 h 1118551"/>
                <a:gd name="connsiteX3" fmla="*/ 4582101 w 4582101"/>
                <a:gd name="connsiteY3" fmla="*/ 21141 h 1118551"/>
                <a:gd name="connsiteX4" fmla="*/ 1279304 w 4582101"/>
                <a:gd name="connsiteY4" fmla="*/ 5089 h 1118551"/>
                <a:gd name="connsiteX5" fmla="*/ 419676 w 4582101"/>
                <a:gd name="connsiteY5" fmla="*/ 157811 h 1118551"/>
                <a:gd name="connsiteX6" fmla="*/ 0 w 4582101"/>
                <a:gd name="connsiteY6" fmla="*/ 1118551 h 1118551"/>
                <a:gd name="connsiteX7" fmla="*/ 1240629 w 4582101"/>
                <a:gd name="connsiteY7" fmla="*/ 592689 h 111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2101" h="1118551">
                  <a:moveTo>
                    <a:pt x="1240629" y="592689"/>
                  </a:moveTo>
                  <a:lnTo>
                    <a:pt x="1329217" y="399411"/>
                  </a:lnTo>
                  <a:lnTo>
                    <a:pt x="4572569" y="399411"/>
                  </a:lnTo>
                  <a:lnTo>
                    <a:pt x="4582101" y="21141"/>
                  </a:lnTo>
                  <a:lnTo>
                    <a:pt x="1279304" y="5089"/>
                  </a:lnTo>
                  <a:cubicBezTo>
                    <a:pt x="740928" y="-1509"/>
                    <a:pt x="632893" y="-27766"/>
                    <a:pt x="419676" y="157811"/>
                  </a:cubicBezTo>
                  <a:cubicBezTo>
                    <a:pt x="206459" y="343388"/>
                    <a:pt x="101600" y="770888"/>
                    <a:pt x="0" y="1118551"/>
                  </a:cubicBezTo>
                  <a:lnTo>
                    <a:pt x="1240629" y="592689"/>
                  </a:lnTo>
                  <a:close/>
                </a:path>
              </a:pathLst>
            </a:custGeom>
            <a:gradFill>
              <a:gsLst>
                <a:gs pos="11000">
                  <a:srgbClr val="308EE4"/>
                </a:gs>
                <a:gs pos="75000">
                  <a:srgbClr val="308EE4">
                    <a:alpha val="69000"/>
                  </a:srgbClr>
                </a:gs>
                <a:gs pos="100000">
                  <a:srgbClr val="308EE4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81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528578"/>
              </p:ext>
            </p:extLst>
          </p:nvPr>
        </p:nvGraphicFramePr>
        <p:xfrm>
          <a:off x="-236120" y="1663251"/>
          <a:ext cx="1733892" cy="1297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Worksheet" r:id="rId6" imgW="2030144" imgH="1560711" progId="Excel.Sheet.8">
                  <p:embed/>
                </p:oleObj>
              </mc:Choice>
              <mc:Fallback>
                <p:oleObj name="Worksheet" r:id="rId6" imgW="2030144" imgH="156071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6120" y="1663251"/>
                        <a:ext cx="1733892" cy="12972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Прямоугольник 31"/>
          <p:cNvSpPr>
            <a:spLocks noChangeArrowheads="1"/>
          </p:cNvSpPr>
          <p:nvPr/>
        </p:nvSpPr>
        <p:spPr bwMode="auto">
          <a:xfrm>
            <a:off x="1187624" y="2195910"/>
            <a:ext cx="2581874" cy="43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defTabSz="892175"/>
            <a:r>
              <a:rPr lang="ru-RU" altLang="ru-RU" sz="1100" b="1" dirty="0">
                <a:solidFill>
                  <a:srgbClr val="FF0000"/>
                </a:solidFill>
              </a:rPr>
              <a:t>всего учебных заведений</a:t>
            </a:r>
          </a:p>
          <a:p>
            <a:pPr defTabSz="892175"/>
            <a:r>
              <a:rPr lang="ru-RU" altLang="ru-RU" sz="1100" b="1" dirty="0">
                <a:solidFill>
                  <a:srgbClr val="FF0000"/>
                </a:solidFill>
              </a:rPr>
              <a:t>для довузовской подготовки граждан</a:t>
            </a:r>
            <a:endParaRPr lang="ru-RU" altLang="ru-RU" sz="1000" b="1" dirty="0">
              <a:solidFill>
                <a:srgbClr val="FF000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615436" y="1951283"/>
            <a:ext cx="300039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– довузовских учебных заведения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401122" y="1807267"/>
            <a:ext cx="2643188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школы для одаренных детей</a:t>
            </a: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35496" y="4138943"/>
            <a:ext cx="5184000" cy="269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372" tIns="45685" rIns="91372" bIns="45685" anchor="ctr"/>
          <a:lstStyle/>
          <a:p>
            <a:pPr algn="ctr">
              <a:lnSpc>
                <a:spcPct val="80000"/>
              </a:lnSpc>
            </a:pPr>
            <a:r>
              <a:rPr lang="ru-RU" altLang="ru-RU" sz="1400" b="1" dirty="0" smtClean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Школы для одаренных детей  </a:t>
            </a:r>
            <a:r>
              <a:rPr lang="ru-RU" altLang="ru-RU" sz="1400" b="1" dirty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400" b="1" dirty="0">
                <a:solidFill>
                  <a:srgbClr val="FF0000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1400" b="1" dirty="0" smtClean="0">
                <a:solidFill>
                  <a:srgbClr val="0000FF"/>
                </a:solidFill>
                <a:effectLst>
                  <a:glow rad="304800">
                    <a:srgbClr val="FFFFFF">
                      <a:alpha val="8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altLang="ru-RU" sz="1400" b="1" dirty="0">
              <a:solidFill>
                <a:srgbClr val="0000FF"/>
              </a:solidFill>
              <a:effectLst>
                <a:glow rad="304800">
                  <a:srgbClr val="FFFFFF">
                    <a:alpha val="83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690077" y="3565852"/>
            <a:ext cx="1661538" cy="35100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</a:t>
            </a:r>
          </a:p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кадетский корпус</a:t>
            </a: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4003804" y="3563079"/>
            <a:ext cx="1661538" cy="35100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Кронштадтский морской кадетский корпус</a:t>
            </a:r>
          </a:p>
        </p:txBody>
      </p:sp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2056350" y="3566460"/>
            <a:ext cx="1908000" cy="35100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кадетский корпус «Пансион воспитанниц МО РФ»</a:t>
            </a: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7376350" y="3563079"/>
            <a:ext cx="1661538" cy="35100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Омский кадетский военный корпус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108896" y="3566460"/>
            <a:ext cx="1908000" cy="35100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35973" tIns="35973" rIns="35973" bIns="35973" anchor="ctr"/>
          <a:lstStyle/>
          <a:p>
            <a:pPr algn="ctr">
              <a:lnSpc>
                <a:spcPct val="80000"/>
              </a:lnSpc>
            </a:pPr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Аксайский Данилы Ефремова казачий кадетский корпус</a:t>
            </a:r>
          </a:p>
        </p:txBody>
      </p:sp>
    </p:spTree>
    <p:extLst>
      <p:ext uri="{BB962C8B-B14F-4D97-AF65-F5344CB8AC3E}">
        <p14:creationId xmlns:p14="http://schemas.microsoft.com/office/powerpoint/2010/main" val="221363773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 cstate="print"/>
          <a:srcRect t="19257"/>
          <a:stretch>
            <a:fillRect/>
          </a:stretch>
        </p:blipFill>
        <p:spPr bwMode="auto">
          <a:xfrm>
            <a:off x="7326" y="682489"/>
            <a:ext cx="9136674" cy="44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CorelDRAW" r:id="rId4" imgW="4245864" imgH="5090160" progId="">
                  <p:embed/>
                </p:oleObj>
              </mc:Choice>
              <mc:Fallback>
                <p:oleObj name="CorelDRAW" r:id="rId4" imgW="4245864" imgH="50901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982682" y="90294"/>
            <a:ext cx="724511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Обучение в довузовских образовательных организациях</a:t>
            </a:r>
          </a:p>
          <a:p>
            <a:r>
              <a:rPr lang="ru-RU" dirty="0"/>
              <a:t>Минобороны России </a:t>
            </a:r>
          </a:p>
        </p:txBody>
      </p:sp>
      <p:pic>
        <p:nvPicPr>
          <p:cNvPr id="51" name="Picture 11" descr="C:\Documents and Settings\User\Рабочий стол\Брошюра ДОУ\Пансион\с Путины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723888"/>
            <a:ext cx="2786400" cy="140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2" descr="Кабинет физики"/>
          <p:cNvPicPr>
            <a:picLocks noChangeAspect="1" noChangeArrowheads="1"/>
          </p:cNvPicPr>
          <p:nvPr/>
        </p:nvPicPr>
        <p:blipFill>
          <a:blip r:embed="rId7" cstate="print"/>
          <a:srcRect l="8668" t="13249" r="8310" b="14384"/>
          <a:stretch>
            <a:fillRect/>
          </a:stretch>
        </p:blipFill>
        <p:spPr bwMode="auto">
          <a:xfrm>
            <a:off x="3127019" y="2157410"/>
            <a:ext cx="2788015" cy="148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3" name="Picture 2" descr="лаборатория биологии"/>
          <p:cNvPicPr>
            <a:picLocks noChangeAspect="1" noChangeArrowheads="1"/>
          </p:cNvPicPr>
          <p:nvPr/>
        </p:nvPicPr>
        <p:blipFill>
          <a:blip r:embed="rId8" cstate="print"/>
          <a:srcRect l="8629" t="11656" r="7735" b="16587"/>
          <a:stretch>
            <a:fillRect/>
          </a:stretch>
        </p:blipFill>
        <p:spPr bwMode="auto">
          <a:xfrm>
            <a:off x="3142604" y="723888"/>
            <a:ext cx="2786400" cy="140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5" name="Picture 3" descr="C:\Documents and Settings\User\Рабочий стол\Брошюра ДОУ\ФОТО\Фото (Краснодарское ПКУ)\20120911-124157-02.jpg"/>
          <p:cNvPicPr>
            <a:picLocks noChangeAspect="1" noChangeArrowheads="1"/>
          </p:cNvPicPr>
          <p:nvPr/>
        </p:nvPicPr>
        <p:blipFill>
          <a:blip r:embed="rId9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3138159" y="3705233"/>
            <a:ext cx="2786400" cy="137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14" descr="C:\Documents and Settings\User\Рабочий стол\Брошюра ДОУ 2011\Оренбургское президентское кадетское училище\фото\общ 8 кл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62368" y="723887"/>
            <a:ext cx="2786400" cy="138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13" descr="C:\Documents and Settings\User\Рабочий стол\Брошюра ДОУ\ОРПКУ-2\IMG_6155.jpg"/>
          <p:cNvPicPr>
            <a:picLocks noChangeAspect="1" noChangeArrowheads="1"/>
          </p:cNvPicPr>
          <p:nvPr/>
        </p:nvPicPr>
        <p:blipFill>
          <a:blip r:embed="rId11" cstate="print"/>
          <a:srcRect t="15788"/>
          <a:stretch>
            <a:fillRect/>
          </a:stretch>
        </p:blipFill>
        <p:spPr bwMode="auto">
          <a:xfrm>
            <a:off x="66644" y="2162172"/>
            <a:ext cx="2786400" cy="15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 descr="D:\20120911-013504-159.jpg"/>
          <p:cNvPicPr>
            <a:picLocks noChangeAspect="1" noChangeArrowheads="1"/>
          </p:cNvPicPr>
          <p:nvPr/>
        </p:nvPicPr>
        <p:blipFill>
          <a:blip r:embed="rId12" cstate="print"/>
          <a:srcRect t="9091"/>
          <a:stretch>
            <a:fillRect/>
          </a:stretch>
        </p:blipFill>
        <p:spPr bwMode="auto">
          <a:xfrm>
            <a:off x="6153160" y="3714758"/>
            <a:ext cx="2819420" cy="132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13" descr="C:\Documents and Settings\User\Рабочий стол\Брошюра ДОУ 2011\Ставропольское президентское кадетское училище\фото\стадион 2.jpg"/>
          <p:cNvPicPr>
            <a:picLocks noChangeAspect="1" noChangeArrowheads="1"/>
          </p:cNvPicPr>
          <p:nvPr/>
        </p:nvPicPr>
        <p:blipFill>
          <a:blip r:embed="rId13" cstate="print"/>
          <a:srcRect t="17232"/>
          <a:stretch>
            <a:fillRect/>
          </a:stretch>
        </p:blipFill>
        <p:spPr bwMode="auto">
          <a:xfrm>
            <a:off x="6144750" y="2139702"/>
            <a:ext cx="2827830" cy="149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Рисунок 71" descr="C:\Documents and Settings\User\Рабочий стол\Фото в  КР Звезду для брошюры\Замена\Воинское 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356" y="3695708"/>
            <a:ext cx="2786400" cy="14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51073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1" name="Ромб 3"/>
          <p:cNvSpPr>
            <a:spLocks noChangeArrowheads="1"/>
          </p:cNvSpPr>
          <p:nvPr/>
        </p:nvSpPr>
        <p:spPr bwMode="auto">
          <a:xfrm>
            <a:off x="2958823" y="1881435"/>
            <a:ext cx="3240000" cy="1944000"/>
          </a:xfrm>
          <a:prstGeom prst="diamond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"/>
                      </a14:imgEffect>
                      <a14:imgEffect>
                        <a14:brightnessContrast bright="12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 algn="ctr">
            <a:solidFill>
              <a:srgbClr val="FF3333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440"/>
          </a:p>
        </p:txBody>
      </p:sp>
      <p:sp>
        <p:nvSpPr>
          <p:cNvPr id="5" name="Прямоугольник с одним вырезанным углом 4"/>
          <p:cNvSpPr/>
          <p:nvPr/>
        </p:nvSpPr>
        <p:spPr bwMode="auto">
          <a:xfrm>
            <a:off x="232943" y="2882930"/>
            <a:ext cx="4320000" cy="2160001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>
            <a:blip r:embed="rId6" cstate="print"/>
            <a:srcRect/>
            <a:stretch>
              <a:fillRect b="-6454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48984" y="37213"/>
          <a:ext cx="504000" cy="58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CorelDRAW" r:id="rId7" imgW="4245864" imgH="5090160" progId="">
                  <p:embed/>
                </p:oleObj>
              </mc:Choice>
              <mc:Fallback>
                <p:oleObj name="CorelDRAW" r:id="rId7" imgW="4245864" imgH="5090160" progId="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4" y="37213"/>
                        <a:ext cx="504000" cy="58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83460" y="201993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Вежливые люди</a:t>
            </a:r>
          </a:p>
        </p:txBody>
      </p:sp>
      <p:sp>
        <p:nvSpPr>
          <p:cNvPr id="12" name="Прямоугольник с одним вырезанным углом 4"/>
          <p:cNvSpPr/>
          <p:nvPr/>
        </p:nvSpPr>
        <p:spPr bwMode="auto">
          <a:xfrm flipH="1">
            <a:off x="4604703" y="2882931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9" cstate="print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3" name="Прямоугольник с одним вырезанным углом 4"/>
          <p:cNvSpPr/>
          <p:nvPr/>
        </p:nvSpPr>
        <p:spPr bwMode="auto">
          <a:xfrm flipV="1">
            <a:off x="232943" y="665077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10" cstate="print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20" name="Прямоугольник с одним вырезанным углом 4"/>
          <p:cNvSpPr/>
          <p:nvPr/>
        </p:nvSpPr>
        <p:spPr bwMode="auto">
          <a:xfrm flipH="1" flipV="1">
            <a:off x="4604703" y="663939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11" cstate="print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696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0013" y="647318"/>
            <a:ext cx="8926830" cy="4407693"/>
          </a:xfrm>
          <a:prstGeom prst="roundRect">
            <a:avLst>
              <a:gd name="adj" fmla="val 2134"/>
            </a:avLst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7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2296" tIns="41148" rIns="82296" bIns="41148"/>
          <a:lstStyle>
            <a:lvl1pPr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ru-RU" sz="5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9393" y="886763"/>
            <a:ext cx="4157663" cy="3154680"/>
          </a:xfrm>
          <a:prstGeom prst="rect">
            <a:avLst/>
          </a:prstGeom>
          <a:effectLst>
            <a:softEdge rad="673100"/>
          </a:effec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75206"/>
            <a:ext cx="9144000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Вооруженные Силы Российской Федерации</a:t>
            </a: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323528" y="915566"/>
            <a:ext cx="4600800" cy="3142800"/>
          </a:xfrm>
          <a:prstGeom prst="flowChartAlternateProcess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0" tIns="0" rIns="0" bIns="4114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b="1" dirty="0">
                <a:cs typeface="Arial" panose="020B0604020202020204" pitchFamily="34" charset="0"/>
              </a:rPr>
              <a:t>Руководство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Вооруженными Силами осуществляет </a:t>
            </a:r>
            <a:r>
              <a:rPr lang="ru-RU" sz="1800" b="1" dirty="0">
                <a:solidFill>
                  <a:srgbClr val="FF3333"/>
                </a:solidFill>
                <a:cs typeface="Arial" panose="020B0604020202020204" pitchFamily="34" charset="0"/>
              </a:rPr>
              <a:t>Президент Российской Федерации</a:t>
            </a:r>
            <a:r>
              <a:rPr lang="ru-RU" sz="1800" dirty="0">
                <a:cs typeface="Arial" panose="020B0604020202020204" pitchFamily="34" charset="0"/>
              </a:rPr>
              <a:t>, который в соответствии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с</a:t>
            </a:r>
            <a:r>
              <a:rPr lang="ru-RU" sz="1800" i="1" dirty="0">
                <a:cs typeface="Arial" panose="020B0604020202020204" pitchFamily="34" charset="0"/>
              </a:rPr>
              <a:t> Конституцией</a:t>
            </a:r>
            <a:r>
              <a:rPr lang="ru-RU" sz="1800" dirty="0">
                <a:cs typeface="Arial" panose="020B0604020202020204" pitchFamily="34" charset="0"/>
              </a:rPr>
              <a:t> является</a:t>
            </a:r>
            <a:endParaRPr lang="ru-RU" sz="1800" i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b="1" i="1" dirty="0">
                <a:solidFill>
                  <a:srgbClr val="7030A0"/>
                </a:solidFill>
                <a:cs typeface="Arial" panose="020B0604020202020204" pitchFamily="34" charset="0"/>
              </a:rPr>
              <a:t>Верховным Главнокомандующим</a:t>
            </a:r>
            <a:endParaRPr lang="ru-RU" sz="1800" b="1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Вооруженными Силами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Российской Федерации</a:t>
            </a:r>
            <a:endParaRPr lang="ru-RU" altLang="ru-RU" sz="18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76921" y="3981942"/>
            <a:ext cx="2379455" cy="864096"/>
          </a:xfrm>
          <a:prstGeom prst="rect">
            <a:avLst/>
          </a:prstGeom>
          <a:gradFill>
            <a:gsLst>
              <a:gs pos="100000">
                <a:srgbClr val="F84447">
                  <a:alpha val="0"/>
                </a:srgbClr>
              </a:gs>
              <a:gs pos="0">
                <a:schemeClr val="accent3">
                  <a:lumMod val="50000"/>
                  <a:alpha val="36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>
              <a:lnSpc>
                <a:spcPct val="75000"/>
              </a:lnSpc>
              <a:defRPr/>
            </a:pPr>
            <a:r>
              <a:rPr lang="ru-RU" sz="17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ПУТИН</a:t>
            </a:r>
          </a:p>
          <a:p>
            <a:pPr algn="ctr">
              <a:lnSpc>
                <a:spcPct val="75000"/>
              </a:lnSpc>
              <a:defRPr/>
            </a:pPr>
            <a:r>
              <a:rPr lang="ru-RU" sz="17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Владимир Владимирович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CorelDRAW" r:id="rId6" imgW="4245864" imgH="5090160" progId="">
                  <p:embed/>
                </p:oleObj>
              </mc:Choice>
              <mc:Fallback>
                <p:oleObj name="CorelDRAW" r:id="rId6" imgW="4245864" imgH="509016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95" name="Picture 19" descr="G:\1916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8"/>
          <a:stretch/>
        </p:blipFill>
        <p:spPr bwMode="auto">
          <a:xfrm>
            <a:off x="5576921" y="771550"/>
            <a:ext cx="237919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322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0145" y="683822"/>
            <a:ext cx="4157663" cy="3154680"/>
          </a:xfrm>
          <a:prstGeom prst="rect">
            <a:avLst/>
          </a:prstGeom>
          <a:effectLst>
            <a:softEdge rad="6731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9618" y="647318"/>
            <a:ext cx="8926830" cy="4407693"/>
          </a:xfrm>
          <a:prstGeom prst="roundRect">
            <a:avLst>
              <a:gd name="adj" fmla="val 2134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7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2296" tIns="41148" rIns="82296" bIns="41148"/>
          <a:lstStyle/>
          <a:p>
            <a:pPr algn="ctr" defTabSz="830263"/>
            <a:endParaRPr lang="ru-RU" altLang="ru-RU" sz="5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70396"/>
            <a:ext cx="9144000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Вооруженные Силы Российской Федерации</a:t>
            </a: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324000" y="914400"/>
            <a:ext cx="4600800" cy="3132000"/>
          </a:xfrm>
          <a:prstGeom prst="flowChartAlternateProcess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0" tIns="0" rIns="0" bIns="4114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b="1" dirty="0">
                <a:cs typeface="Arial" panose="020B0604020202020204" pitchFamily="34" charset="0"/>
              </a:rPr>
              <a:t>Управление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Вооруженными Силами осуществляет </a:t>
            </a:r>
            <a:r>
              <a:rPr lang="ru-RU" sz="1800" b="1" dirty="0">
                <a:solidFill>
                  <a:srgbClr val="FF3333"/>
                </a:solidFill>
                <a:cs typeface="Arial" panose="020B0604020202020204" pitchFamily="34" charset="0"/>
              </a:rPr>
              <a:t>Министр обороны</a:t>
            </a:r>
            <a:endParaRPr lang="en-US" sz="1800" b="1" dirty="0">
              <a:solidFill>
                <a:srgbClr val="FF3333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b="1" dirty="0">
                <a:solidFill>
                  <a:srgbClr val="FF3333"/>
                </a:solidFill>
                <a:cs typeface="Arial" panose="020B0604020202020204" pitchFamily="34" charset="0"/>
              </a:rPr>
              <a:t> Российской Федерации</a:t>
            </a:r>
            <a:r>
              <a:rPr lang="ru-RU" sz="1800" dirty="0">
                <a:solidFill>
                  <a:srgbClr val="FF3333"/>
                </a:solidFill>
                <a:cs typeface="Arial" panose="020B0604020202020204" pitchFamily="34" charset="0"/>
              </a:rPr>
              <a:t> </a:t>
            </a:r>
            <a:endParaRPr lang="en-US" sz="1800" dirty="0">
              <a:solidFill>
                <a:srgbClr val="FF3333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через Министерство обороны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и Генеральный штаб Вооруженных Сил Российской Федерации</a:t>
            </a:r>
            <a:endParaRPr lang="ru-RU" altLang="ru-RU" sz="18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44376" y="3827417"/>
            <a:ext cx="2412000" cy="1120598"/>
          </a:xfrm>
          <a:prstGeom prst="rect">
            <a:avLst/>
          </a:prstGeom>
          <a:gradFill>
            <a:gsLst>
              <a:gs pos="100000">
                <a:srgbClr val="F84447">
                  <a:alpha val="0"/>
                </a:srgbClr>
              </a:gs>
              <a:gs pos="0">
                <a:schemeClr val="accent3">
                  <a:lumMod val="50000"/>
                  <a:alpha val="36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>
              <a:lnSpc>
                <a:spcPct val="75000"/>
              </a:lnSpc>
            </a:pPr>
            <a:r>
              <a:rPr lang="ru-RU" sz="15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endParaRPr lang="en-US" sz="1500" b="1" dirty="0"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ru-RU" sz="15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endParaRPr lang="en-US" sz="1500" b="1" dirty="0"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ru-RU" sz="15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 армии</a:t>
            </a:r>
            <a:endParaRPr lang="en-US" sz="1500" b="1" dirty="0"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5000"/>
              </a:lnSpc>
            </a:pPr>
            <a:endParaRPr lang="ru-RU" sz="600" b="1" dirty="0"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ru-RU" sz="17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ШОЙГУ</a:t>
            </a:r>
          </a:p>
          <a:p>
            <a:pPr algn="ctr">
              <a:lnSpc>
                <a:spcPct val="75000"/>
              </a:lnSpc>
            </a:pPr>
            <a:r>
              <a:rPr lang="ru-RU" sz="1700" b="1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Сергей Кужугетович</a:t>
            </a:r>
          </a:p>
        </p:txBody>
      </p:sp>
      <p:pic>
        <p:nvPicPr>
          <p:cNvPr id="52236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0"/>
          <a:stretch/>
        </p:blipFill>
        <p:spPr bwMode="auto">
          <a:xfrm>
            <a:off x="5544376" y="771550"/>
            <a:ext cx="2412000" cy="302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CorelDRAW" r:id="rId7" imgW="4245864" imgH="5090160" progId="">
                  <p:embed/>
                </p:oleObj>
              </mc:Choice>
              <mc:Fallback>
                <p:oleObj name="CorelDRAW" r:id="rId7" imgW="4245864" imgH="50901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8608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Рисунок 6656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01152" y="4150998"/>
            <a:ext cx="1407152" cy="94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 descr="87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6483" y="2867430"/>
            <a:ext cx="1611638" cy="107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Рисунок 6656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123373" y="2787774"/>
            <a:ext cx="1361249" cy="81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Рисунок 6656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642174" y="2835886"/>
            <a:ext cx="1440000" cy="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альтернативный процесс 2"/>
          <p:cNvSpPr/>
          <p:nvPr/>
        </p:nvSpPr>
        <p:spPr bwMode="auto">
          <a:xfrm>
            <a:off x="544353" y="545783"/>
            <a:ext cx="8066723" cy="357188"/>
          </a:xfrm>
          <a:prstGeom prst="flowChartAlternate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chemeClr val="bg1"/>
              </a:gs>
              <a:gs pos="54000">
                <a:srgbClr val="00B0F0"/>
              </a:gs>
              <a:gs pos="77000">
                <a:srgbClr val="FF3333"/>
              </a:gs>
            </a:gsLst>
            <a:lin ang="4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 –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ВЕРХОВНЫЙ ГЛАВНОКОМАНДУЮЩИЙ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 bwMode="auto">
          <a:xfrm>
            <a:off x="4685976" y="1599352"/>
            <a:ext cx="4227996" cy="324326"/>
          </a:xfrm>
          <a:prstGeom prst="flowChartAlternateProcess">
            <a:avLst/>
          </a:prstGeom>
          <a:gradFill>
            <a:gsLst>
              <a:gs pos="0">
                <a:srgbClr val="C0000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C0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rIns="32400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ШТАБ ВООРУЖЕННЫХ СИЛ РФ 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 bwMode="auto">
          <a:xfrm>
            <a:off x="258604" y="1599352"/>
            <a:ext cx="4183380" cy="324326"/>
          </a:xfrm>
          <a:prstGeom prst="flowChartAlternateProcess">
            <a:avLst/>
          </a:prstGeom>
          <a:gradFill>
            <a:gsLst>
              <a:gs pos="0">
                <a:srgbClr val="C0000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C0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rIns="32400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ОБОРОНЫ РОССИЙСКОЙ ФЕДЕРАЦИИ 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 bwMode="auto">
          <a:xfrm>
            <a:off x="1705585" y="2283718"/>
            <a:ext cx="1295877" cy="647224"/>
          </a:xfrm>
          <a:prstGeom prst="flowChartAlternateProcess">
            <a:avLst/>
          </a:prstGeom>
          <a:gradFill>
            <a:gsLst>
              <a:gs pos="0">
                <a:srgbClr val="6DD9FF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6DD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ВОЗДУШНО-КОСМИЧЕСКИЕ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СИЛЫ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 bwMode="auto">
          <a:xfrm>
            <a:off x="7326630" y="2283718"/>
            <a:ext cx="1587342" cy="647224"/>
          </a:xfrm>
          <a:prstGeom prst="flowChartAlternateProcess">
            <a:avLst/>
          </a:prstGeom>
          <a:gradFill>
            <a:gsLst>
              <a:gs pos="0">
                <a:srgbClr val="FF660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6DD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ВОЗДУШНО-ДЕСАНТНЫЕ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4563428" y="915566"/>
            <a:ext cx="0" cy="3312368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Блок-схема: альтернативный процесс 11"/>
          <p:cNvSpPr/>
          <p:nvPr/>
        </p:nvSpPr>
        <p:spPr bwMode="auto">
          <a:xfrm>
            <a:off x="2133124" y="1059582"/>
            <a:ext cx="4860608" cy="357188"/>
          </a:xfrm>
          <a:prstGeom prst="flowChartAlternateProcess">
            <a:avLst/>
          </a:prstGeom>
          <a:gradFill>
            <a:gsLst>
              <a:gs pos="0">
                <a:srgbClr val="C0000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C0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ОБОРОНЫ РОССИЙСКОЙ ФЕДЕРАЦИИ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>
            <a:off x="2627472" y="1419622"/>
            <a:ext cx="0" cy="17973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516529" y="1419622"/>
            <a:ext cx="0" cy="17973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6" idx="0"/>
          </p:cNvCxnSpPr>
          <p:nvPr/>
        </p:nvCxnSpPr>
        <p:spPr bwMode="auto">
          <a:xfrm flipH="1">
            <a:off x="906542" y="2211710"/>
            <a:ext cx="715" cy="72008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7" idx="0"/>
          </p:cNvCxnSpPr>
          <p:nvPr/>
        </p:nvCxnSpPr>
        <p:spPr bwMode="auto">
          <a:xfrm flipH="1">
            <a:off x="2353524" y="2211710"/>
            <a:ext cx="714" cy="72008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3794760" y="2211710"/>
            <a:ext cx="0" cy="97155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5520690" y="2211710"/>
            <a:ext cx="0" cy="97155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8071010" y="2211710"/>
            <a:ext cx="0" cy="7658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907257" y="2211710"/>
            <a:ext cx="7159466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294" name="TextBox 9"/>
          <p:cNvSpPr txBox="1">
            <a:spLocks noChangeArrowheads="1"/>
          </p:cNvSpPr>
          <p:nvPr/>
        </p:nvSpPr>
        <p:spPr bwMode="auto">
          <a:xfrm>
            <a:off x="905828" y="1995686"/>
            <a:ext cx="3629025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170" dirty="0"/>
              <a:t>ВИДЫ ВООРУЖЕННЫХ СИЛ</a:t>
            </a:r>
          </a:p>
        </p:txBody>
      </p:sp>
      <p:sp>
        <p:nvSpPr>
          <p:cNvPr id="54295" name="TextBox 34"/>
          <p:cNvSpPr txBox="1">
            <a:spLocks noChangeArrowheads="1"/>
          </p:cNvSpPr>
          <p:nvPr/>
        </p:nvSpPr>
        <p:spPr bwMode="auto">
          <a:xfrm>
            <a:off x="4702017" y="1995686"/>
            <a:ext cx="3368993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170" dirty="0"/>
              <a:t>РОДА ВОЙСК ВООРУЖЕННЫХ СИЛ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 bwMode="auto">
          <a:xfrm>
            <a:off x="3059832" y="4227934"/>
            <a:ext cx="2866052" cy="741259"/>
          </a:xfrm>
          <a:prstGeom prst="flowChartAlternateProcess">
            <a:avLst/>
          </a:prstGeom>
          <a:gradFill>
            <a:gsLst>
              <a:gs pos="0">
                <a:srgbClr val="996633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C0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ВОЙСКА, НЕ ВХОДЯЩИЕ В ВИДЫ 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РОДА ВОЙСК ВООРУЖЕННЫХ СИЛ</a:t>
            </a:r>
          </a:p>
          <a:p>
            <a:pPr algn="ctr" eaLnBrk="1" hangingPunct="1">
              <a:defRPr/>
            </a:pPr>
            <a:r>
              <a:rPr lang="ru-RU" sz="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(части центрального подчинения: разведка, РЭБ, связь, РХБ защита, инженерные войска и др.)</a:t>
            </a:r>
          </a:p>
        </p:txBody>
      </p:sp>
      <p:pic>
        <p:nvPicPr>
          <p:cNvPr id="66563" name="Рисунок 6656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00315" y="3634243"/>
            <a:ext cx="1479037" cy="88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7" name="Рисунок 66566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133183" y="3529856"/>
            <a:ext cx="1342247" cy="62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Блок-схема: альтернативный процесс 17"/>
          <p:cNvSpPr/>
          <p:nvPr/>
        </p:nvSpPr>
        <p:spPr bwMode="auto">
          <a:xfrm>
            <a:off x="3146108" y="2283718"/>
            <a:ext cx="1295877" cy="647224"/>
          </a:xfrm>
          <a:prstGeom prst="flowChartAlternateProcess">
            <a:avLst/>
          </a:prstGeom>
          <a:gradFill>
            <a:gsLst>
              <a:gs pos="0">
                <a:srgbClr val="0070C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0070C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ВОЕННО-МОРСКОЙ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ФЛОТ</a:t>
            </a:r>
          </a:p>
        </p:txBody>
      </p:sp>
      <p:pic>
        <p:nvPicPr>
          <p:cNvPr id="66568" name="Рисунок 66567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215691" y="2571750"/>
            <a:ext cx="1402394" cy="105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Блок-схема: альтернативный процесс 15"/>
          <p:cNvSpPr/>
          <p:nvPr/>
        </p:nvSpPr>
        <p:spPr bwMode="auto">
          <a:xfrm>
            <a:off x="258604" y="2283718"/>
            <a:ext cx="1295876" cy="647223"/>
          </a:xfrm>
          <a:prstGeom prst="flowChartAlternateProcess">
            <a:avLst/>
          </a:prstGeom>
          <a:gradFill>
            <a:gsLst>
              <a:gs pos="0">
                <a:srgbClr val="FF6600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FF66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СУХОПУТНЫЕ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</a:t>
            </a:r>
          </a:p>
        </p:txBody>
      </p:sp>
      <p:pic>
        <p:nvPicPr>
          <p:cNvPr id="66572" name="Рисунок 66571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224158" y="3414244"/>
            <a:ext cx="1349841" cy="97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4" name="Рисунок 66573"/>
          <p:cNvPicPr>
            <a:picLocks noChangeAspect="1"/>
          </p:cNvPicPr>
          <p:nvPr/>
        </p:nvPicPr>
        <p:blipFill rotWithShape="1">
          <a:blip r:embed="rId11" cstate="print">
            <a:extLst/>
          </a:blip>
          <a:srcRect l="31651" t="65802" r="1833"/>
          <a:stretch/>
        </p:blipFill>
        <p:spPr>
          <a:xfrm>
            <a:off x="3657712" y="3558675"/>
            <a:ext cx="776762" cy="23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5" name="Рисунок 66574"/>
          <p:cNvPicPr>
            <a:picLocks noChangeAspect="1"/>
          </p:cNvPicPr>
          <p:nvPr/>
        </p:nvPicPr>
        <p:blipFill rotWithShape="1">
          <a:blip r:embed="rId12" cstate="print">
            <a:extLst/>
          </a:blip>
          <a:srcRect t="19791" b="7643"/>
          <a:stretch/>
        </p:blipFill>
        <p:spPr>
          <a:xfrm>
            <a:off x="1620985" y="4371950"/>
            <a:ext cx="1439999" cy="71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7" name="Рисунок 66576"/>
          <p:cNvPicPr>
            <a:picLocks noChangeAspect="1"/>
          </p:cNvPicPr>
          <p:nvPr/>
        </p:nvPicPr>
        <p:blipFill rotWithShape="1">
          <a:blip r:embed="rId13" cstate="print">
            <a:extLst/>
          </a:blip>
          <a:srcRect t="8644" b="3115"/>
          <a:stretch/>
        </p:blipFill>
        <p:spPr>
          <a:xfrm>
            <a:off x="224605" y="4227934"/>
            <a:ext cx="1349394" cy="83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 descr="https://upload.wikimedia.org/wikipedia/commons/thumb/1/15/Topol_TEL.jpg/290px-Topol_TEL.jpg">
            <a:hlinkClick r:id="rId14"/>
          </p:cNvPr>
          <p:cNvPicPr/>
          <p:nvPr/>
        </p:nvPicPr>
        <p:blipFill rotWithShape="1">
          <a:blip r:embed="rId15" cstate="print">
            <a:extLst/>
          </a:blip>
          <a:srcRect l="15076" t="8826" r="6330" b="13296"/>
          <a:stretch/>
        </p:blipFill>
        <p:spPr bwMode="auto">
          <a:xfrm>
            <a:off x="4650208" y="2859782"/>
            <a:ext cx="1680900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Блок-схема: альтернативный процесс 18"/>
          <p:cNvSpPr/>
          <p:nvPr/>
        </p:nvSpPr>
        <p:spPr bwMode="auto">
          <a:xfrm>
            <a:off x="4701010" y="2283718"/>
            <a:ext cx="1587342" cy="647224"/>
          </a:xfrm>
          <a:prstGeom prst="flowChartAlternateProcess">
            <a:avLst/>
          </a:prstGeom>
          <a:gradFill>
            <a:gsLst>
              <a:gs pos="0">
                <a:srgbClr val="996633"/>
              </a:gs>
              <a:gs pos="40000">
                <a:schemeClr val="bg1"/>
              </a:gs>
              <a:gs pos="60000">
                <a:schemeClr val="bg1"/>
              </a:gs>
              <a:gs pos="100000">
                <a:srgbClr val="C0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32400" tIns="32400" rIns="32400" bIns="32400"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РАКЕТНЫЕ ВОЙСКА СТРАТЕГИЧЕСКОГО НАЗНАЧЕНИЯ</a:t>
            </a:r>
          </a:p>
        </p:txBody>
      </p:sp>
      <p:pic>
        <p:nvPicPr>
          <p:cNvPr id="60" name="Рисунок 59" descr="https://upload.wikimedia.org/wikipedia/commons/thumb/b/b8/May_2011_Parade_-_troops.jpeg/290px-May_2011_Parade_-_troops.jpeg">
            <a:hlinkClick r:id="rId16"/>
          </p:cNvPr>
          <p:cNvPicPr/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7342173" y="3820841"/>
            <a:ext cx="1605668" cy="105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Прямоугольник 43"/>
          <p:cNvSpPr/>
          <p:nvPr/>
        </p:nvSpPr>
        <p:spPr>
          <a:xfrm>
            <a:off x="827480" y="143506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Вооруженных Сил Российской Федерации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9" name="CorelDRAW" r:id="rId18" imgW="4245864" imgH="5090160" progId="">
                  <p:embed/>
                </p:oleObj>
              </mc:Choice>
              <mc:Fallback>
                <p:oleObj name="CorelDRAW" r:id="rId18" imgW="4245864" imgH="5090160" progId="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8104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771550"/>
            <a:ext cx="9129238" cy="4386156"/>
          </a:xfrm>
          <a:prstGeom prst="rect">
            <a:avLst/>
          </a:prstGeom>
          <a:gradFill>
            <a:gsLst>
              <a:gs pos="14000">
                <a:srgbClr val="FF0000"/>
              </a:gs>
              <a:gs pos="44000">
                <a:schemeClr val="tx2">
                  <a:lumMod val="60000"/>
                  <a:lumOff val="40000"/>
                </a:schemeClr>
              </a:gs>
              <a:gs pos="60000">
                <a:srgbClr val="BAD1EE">
                  <a:lumMod val="90000"/>
                </a:srgbClr>
              </a:gs>
              <a:gs pos="74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426" name="TextBox 16"/>
          <p:cNvSpPr txBox="1">
            <a:spLocks noChangeArrowheads="1"/>
          </p:cNvSpPr>
          <p:nvPr/>
        </p:nvSpPr>
        <p:spPr bwMode="auto">
          <a:xfrm>
            <a:off x="0" y="196875"/>
            <a:ext cx="9144000" cy="49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ru-RU"/>
            </a:defPPr>
            <a:lvl1pPr algn="ctr" defTabSz="931610" eaLnBrk="0" hangingPunct="0">
              <a:lnSpc>
                <a:spcPct val="80000"/>
              </a:lnSpc>
              <a:defRPr sz="1600" b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6578">
              <a:defRPr sz="1600" b="1">
                <a:latin typeface="Arial" charset="0"/>
              </a:defRPr>
            </a:lvl2pPr>
            <a:lvl3pPr marL="913230">
              <a:defRPr sz="1600" b="1">
                <a:latin typeface="Arial" charset="0"/>
              </a:defRPr>
            </a:lvl3pPr>
            <a:lvl4pPr marL="1369832">
              <a:defRPr sz="1600" b="1">
                <a:latin typeface="Arial" charset="0"/>
              </a:defRPr>
            </a:lvl4pPr>
            <a:lvl5pPr marL="1826459">
              <a:defRPr sz="1600" b="1">
                <a:latin typeface="Arial" charset="0"/>
              </a:defRPr>
            </a:lvl5pPr>
            <a:lvl6pPr marL="2283036" defTabSz="913230">
              <a:defRPr sz="1600" b="1">
                <a:latin typeface="Arial" charset="0"/>
              </a:defRPr>
            </a:lvl6pPr>
            <a:lvl7pPr marL="2739614" defTabSz="913230">
              <a:defRPr sz="1600" b="1">
                <a:latin typeface="Arial" charset="0"/>
              </a:defRPr>
            </a:lvl7pPr>
            <a:lvl8pPr marL="3196240" defTabSz="913230">
              <a:defRPr sz="1600" b="1">
                <a:latin typeface="Arial" charset="0"/>
              </a:defRPr>
            </a:lvl8pPr>
            <a:lvl9pPr marL="3652854" defTabSz="913230">
              <a:defRPr sz="1600" b="1">
                <a:latin typeface="Arial" charset="0"/>
              </a:defRPr>
            </a:lvl9pPr>
          </a:lstStyle>
          <a:p>
            <a:r>
              <a:rPr lang="ru-RU" altLang="ru-RU" dirty="0"/>
              <a:t>Военно-административное деление </a:t>
            </a:r>
          </a:p>
          <a:p>
            <a:r>
              <a:rPr lang="ru-RU" altLang="ru-RU" dirty="0"/>
              <a:t>Российской Федерации</a:t>
            </a:r>
          </a:p>
        </p:txBody>
      </p:sp>
      <p:pic>
        <p:nvPicPr>
          <p:cNvPr id="136" name="Рисунок 135" descr="Основа слайдов Округ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951" b="16400"/>
          <a:stretch>
            <a:fillRect/>
          </a:stretch>
        </p:blipFill>
        <p:spPr>
          <a:xfrm>
            <a:off x="0" y="906543"/>
            <a:ext cx="9008805" cy="3753439"/>
          </a:xfrm>
          <a:prstGeom prst="rect">
            <a:avLst/>
          </a:prstGeom>
        </p:spPr>
      </p:pic>
      <p:sp>
        <p:nvSpPr>
          <p:cNvPr id="137" name="TextBox 175"/>
          <p:cNvSpPr txBox="1">
            <a:spLocks noChangeArrowheads="1"/>
          </p:cNvSpPr>
          <p:nvPr/>
        </p:nvSpPr>
        <p:spPr bwMode="auto">
          <a:xfrm>
            <a:off x="2309775" y="2364640"/>
            <a:ext cx="1610336" cy="51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2" rIns="91388" bIns="4569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Северный флот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75"/>
          <p:cNvSpPr txBox="1">
            <a:spLocks noChangeArrowheads="1"/>
          </p:cNvSpPr>
          <p:nvPr/>
        </p:nvSpPr>
        <p:spPr bwMode="auto">
          <a:xfrm>
            <a:off x="983251" y="2983247"/>
            <a:ext cx="1486254" cy="4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889" tIns="38945" rIns="77889" bIns="3894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Западный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военный округ</a:t>
            </a:r>
          </a:p>
        </p:txBody>
      </p:sp>
      <p:sp>
        <p:nvSpPr>
          <p:cNvPr id="139" name="TextBox 176"/>
          <p:cNvSpPr txBox="1">
            <a:spLocks noChangeArrowheads="1"/>
          </p:cNvSpPr>
          <p:nvPr/>
        </p:nvSpPr>
        <p:spPr bwMode="auto">
          <a:xfrm>
            <a:off x="568527" y="3939902"/>
            <a:ext cx="1486254" cy="4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889" tIns="38945" rIns="77889" bIns="3894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Южный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военный округ</a:t>
            </a:r>
          </a:p>
        </p:txBody>
      </p:sp>
      <p:sp>
        <p:nvSpPr>
          <p:cNvPr id="140" name="TextBox 176"/>
          <p:cNvSpPr txBox="1">
            <a:spLocks noChangeArrowheads="1"/>
          </p:cNvSpPr>
          <p:nvPr/>
        </p:nvSpPr>
        <p:spPr bwMode="auto">
          <a:xfrm>
            <a:off x="3020334" y="3097640"/>
            <a:ext cx="1545503" cy="4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27" tIns="53613" rIns="107227" bIns="536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Центральный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военный округ</a:t>
            </a:r>
          </a:p>
        </p:txBody>
      </p:sp>
      <p:sp>
        <p:nvSpPr>
          <p:cNvPr id="141" name="TextBox 176"/>
          <p:cNvSpPr txBox="1">
            <a:spLocks noChangeArrowheads="1"/>
          </p:cNvSpPr>
          <p:nvPr/>
        </p:nvSpPr>
        <p:spPr bwMode="auto">
          <a:xfrm>
            <a:off x="5750660" y="2809608"/>
            <a:ext cx="1701660" cy="4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27" tIns="53613" rIns="107227" bIns="536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Восточный военный округ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05929" y="3452780"/>
            <a:ext cx="1473107" cy="1864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г. Хабаровск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7588470" y="3455260"/>
            <a:ext cx="169948" cy="164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233700" y="3703828"/>
            <a:ext cx="169948" cy="164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348497" y="3719625"/>
            <a:ext cx="1473107" cy="1864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г. Ростов-на-Дону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5-конечная звезда 36"/>
          <p:cNvSpPr/>
          <p:nvPr/>
        </p:nvSpPr>
        <p:spPr>
          <a:xfrm>
            <a:off x="1305708" y="2643758"/>
            <a:ext cx="169948" cy="164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413036" y="2669178"/>
            <a:ext cx="1473107" cy="1864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</a:p>
        </p:txBody>
      </p:sp>
      <p:sp>
        <p:nvSpPr>
          <p:cNvPr id="39" name="5-конечная звезда 38"/>
          <p:cNvSpPr/>
          <p:nvPr/>
        </p:nvSpPr>
        <p:spPr>
          <a:xfrm>
            <a:off x="2025788" y="2139702"/>
            <a:ext cx="169948" cy="164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145855" y="2152364"/>
            <a:ext cx="1473107" cy="1864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г. Североморск</a:t>
            </a:r>
          </a:p>
        </p:txBody>
      </p:sp>
      <p:sp>
        <p:nvSpPr>
          <p:cNvPr id="41" name="5-конечная звезда 40"/>
          <p:cNvSpPr/>
          <p:nvPr/>
        </p:nvSpPr>
        <p:spPr>
          <a:xfrm>
            <a:off x="2673860" y="3487804"/>
            <a:ext cx="169948" cy="164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791236" y="3487758"/>
            <a:ext cx="1473107" cy="1864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г. Екатеринбург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213" y="36513"/>
          <a:ext cx="503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" name="CorelDRAW" r:id="rId5" imgW="4245864" imgH="5090160" progId="">
                  <p:embed/>
                </p:oleObj>
              </mc:Choice>
              <mc:Fallback>
                <p:oleObj name="CorelDRAW" r:id="rId5" imgW="4245864" imgH="5090160" progId="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36513"/>
                        <a:ext cx="503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9650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48984" y="37213"/>
          <a:ext cx="504000" cy="58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CorelDRAW" r:id="rId4" imgW="4245864" imgH="5090160" progId="">
                  <p:embed/>
                </p:oleObj>
              </mc:Choice>
              <mc:Fallback>
                <p:oleObj name="CorelDRAW" r:id="rId4" imgW="4245864" imgH="5090160" progId="">
                  <p:embed/>
                  <p:pic>
                    <p:nvPicPr>
                      <p:cNvPr id="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4" y="37213"/>
                        <a:ext cx="504000" cy="58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83460" y="201993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ВС РФ в Сирийской Арабской Республике</a:t>
            </a:r>
          </a:p>
        </p:txBody>
      </p:sp>
      <p:sp>
        <p:nvSpPr>
          <p:cNvPr id="13" name="Прямоугольник с одним вырезанным углом 4"/>
          <p:cNvSpPr/>
          <p:nvPr/>
        </p:nvSpPr>
        <p:spPr bwMode="auto">
          <a:xfrm flipV="1">
            <a:off x="200240" y="835301"/>
            <a:ext cx="4299752" cy="4256729"/>
          </a:xfrm>
          <a:prstGeom prst="round2Diag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  <a:extLst/>
        </p:spPr>
        <p:txBody>
          <a:bodyPr wrap="square"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с одним вырезанным углом 4"/>
          <p:cNvSpPr/>
          <p:nvPr/>
        </p:nvSpPr>
        <p:spPr bwMode="auto">
          <a:xfrm flipV="1">
            <a:off x="4736744" y="835301"/>
            <a:ext cx="4299752" cy="4256729"/>
          </a:xfrm>
          <a:prstGeom prst="round2Diag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  <a:extLst/>
        </p:spPr>
        <p:txBody>
          <a:bodyPr wrap="square"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771800" y="483518"/>
            <a:ext cx="3528000" cy="4644000"/>
          </a:xfrm>
          <a:prstGeom prst="horizontalScroll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сентября 2015 года Совет Федерации разрешил использовать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Вооруженные Силы Российской Федерации</a:t>
            </a:r>
          </a:p>
          <a:p>
            <a:pPr algn="ctr"/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рубежом – на основе общепризнанных принципов и норм международного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225586832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1" name="Ромб 3"/>
          <p:cNvSpPr>
            <a:spLocks noChangeArrowheads="1"/>
          </p:cNvSpPr>
          <p:nvPr/>
        </p:nvSpPr>
        <p:spPr bwMode="auto">
          <a:xfrm>
            <a:off x="2958823" y="1881435"/>
            <a:ext cx="3240000" cy="1944000"/>
          </a:xfrm>
          <a:prstGeom prst="diamond">
            <a:avLst/>
          </a:prstGeom>
          <a:blipFill dpi="0" rotWithShape="1">
            <a:blip r:embed="rId4"/>
            <a:srcRect/>
            <a:stretch>
              <a:fillRect l="5000" t="5000" r="5000" b="5000"/>
            </a:stretch>
          </a:blipFill>
          <a:ln w="19050" algn="ctr">
            <a:solidFill>
              <a:srgbClr val="FF3333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440"/>
          </a:p>
        </p:txBody>
      </p:sp>
      <p:sp>
        <p:nvSpPr>
          <p:cNvPr id="5" name="Прямоугольник с одним вырезанным углом 4"/>
          <p:cNvSpPr/>
          <p:nvPr/>
        </p:nvSpPr>
        <p:spPr bwMode="auto">
          <a:xfrm>
            <a:off x="232943" y="2882930"/>
            <a:ext cx="4320000" cy="2160001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>
            <a:blip r:embed="rId5"/>
            <a:srcRect/>
            <a:stretch>
              <a:fillRect b="-6454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48984" y="37213"/>
          <a:ext cx="504000" cy="58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CorelDRAW" r:id="rId6" imgW="4245864" imgH="5090160" progId="">
                  <p:embed/>
                </p:oleObj>
              </mc:Choice>
              <mc:Fallback>
                <p:oleObj name="CorelDRAW" r:id="rId6" imgW="4245864" imgH="5090160" progId="">
                  <p:embed/>
                  <p:pic>
                    <p:nvPicPr>
                      <p:cNvPr id="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4" y="37213"/>
                        <a:ext cx="504000" cy="58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83460" y="201993"/>
            <a:ext cx="7561050" cy="2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 defTabSz="931610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ВС РФ в Сирийской Арабской Республике</a:t>
            </a:r>
          </a:p>
        </p:txBody>
      </p:sp>
      <p:sp>
        <p:nvSpPr>
          <p:cNvPr id="12" name="Прямоугольник с одним вырезанным углом 4"/>
          <p:cNvSpPr/>
          <p:nvPr/>
        </p:nvSpPr>
        <p:spPr bwMode="auto">
          <a:xfrm flipH="1">
            <a:off x="4604703" y="2882931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1000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3" name="Прямоугольник с одним вырезанным углом 4"/>
          <p:cNvSpPr/>
          <p:nvPr/>
        </p:nvSpPr>
        <p:spPr bwMode="auto">
          <a:xfrm flipV="1">
            <a:off x="232943" y="665077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20" name="Прямоугольник с одним вырезанным углом 4"/>
          <p:cNvSpPr>
            <a:spLocks/>
          </p:cNvSpPr>
          <p:nvPr/>
        </p:nvSpPr>
        <p:spPr bwMode="auto">
          <a:xfrm flipH="1" flipV="1">
            <a:off x="4604703" y="663939"/>
            <a:ext cx="4320000" cy="2160000"/>
          </a:xfrm>
          <a:custGeom>
            <a:avLst/>
            <a:gdLst>
              <a:gd name="connsiteX0" fmla="*/ 0 w 4068000"/>
              <a:gd name="connsiteY0" fmla="*/ 0 h 2160000"/>
              <a:gd name="connsiteX1" fmla="*/ 298800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0 h 2160000"/>
              <a:gd name="connsiteX1" fmla="*/ 2675580 w 4068000"/>
              <a:gd name="connsiteY1" fmla="*/ 0 h 2160000"/>
              <a:gd name="connsiteX2" fmla="*/ 4068000 w 4068000"/>
              <a:gd name="connsiteY2" fmla="*/ 1080000 h 2160000"/>
              <a:gd name="connsiteX3" fmla="*/ 4068000 w 4068000"/>
              <a:gd name="connsiteY3" fmla="*/ 2160000 h 2160000"/>
              <a:gd name="connsiteX4" fmla="*/ 0 w 4068000"/>
              <a:gd name="connsiteY4" fmla="*/ 2160000 h 2160000"/>
              <a:gd name="connsiteX5" fmla="*/ 0 w 4068000"/>
              <a:gd name="connsiteY5" fmla="*/ 0 h 2160000"/>
              <a:gd name="connsiteX0" fmla="*/ 0 w 4068000"/>
              <a:gd name="connsiteY0" fmla="*/ 7495 h 2167495"/>
              <a:gd name="connsiteX1" fmla="*/ 2553597 w 4068000"/>
              <a:gd name="connsiteY1" fmla="*/ 0 h 2167495"/>
              <a:gd name="connsiteX2" fmla="*/ 4068000 w 4068000"/>
              <a:gd name="connsiteY2" fmla="*/ 1087495 h 2167495"/>
              <a:gd name="connsiteX3" fmla="*/ 4068000 w 4068000"/>
              <a:gd name="connsiteY3" fmla="*/ 2167495 h 2167495"/>
              <a:gd name="connsiteX4" fmla="*/ 0 w 4068000"/>
              <a:gd name="connsiteY4" fmla="*/ 2167495 h 2167495"/>
              <a:gd name="connsiteX5" fmla="*/ 0 w 4068000"/>
              <a:gd name="connsiteY5" fmla="*/ 7495 h 2167495"/>
              <a:gd name="connsiteX0" fmla="*/ 0 w 4075175"/>
              <a:gd name="connsiteY0" fmla="*/ 7495 h 2167495"/>
              <a:gd name="connsiteX1" fmla="*/ 2553597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  <a:gd name="connsiteX0" fmla="*/ 0 w 4075175"/>
              <a:gd name="connsiteY0" fmla="*/ 7495 h 2167495"/>
              <a:gd name="connsiteX1" fmla="*/ 2532070 w 4075175"/>
              <a:gd name="connsiteY1" fmla="*/ 0 h 2167495"/>
              <a:gd name="connsiteX2" fmla="*/ 4075175 w 4075175"/>
              <a:gd name="connsiteY2" fmla="*/ 982564 h 2167495"/>
              <a:gd name="connsiteX3" fmla="*/ 4068000 w 4075175"/>
              <a:gd name="connsiteY3" fmla="*/ 2167495 h 2167495"/>
              <a:gd name="connsiteX4" fmla="*/ 0 w 4075175"/>
              <a:gd name="connsiteY4" fmla="*/ 2167495 h 2167495"/>
              <a:gd name="connsiteX5" fmla="*/ 0 w 4075175"/>
              <a:gd name="connsiteY5" fmla="*/ 7495 h 216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175" h="2167495">
                <a:moveTo>
                  <a:pt x="0" y="7495"/>
                </a:moveTo>
                <a:lnTo>
                  <a:pt x="2532070" y="0"/>
                </a:lnTo>
                <a:lnTo>
                  <a:pt x="4075175" y="982564"/>
                </a:lnTo>
                <a:cubicBezTo>
                  <a:pt x="4072783" y="1377541"/>
                  <a:pt x="4070392" y="1772518"/>
                  <a:pt x="4068000" y="2167495"/>
                </a:cubicBezTo>
                <a:lnTo>
                  <a:pt x="0" y="2167495"/>
                </a:lnTo>
                <a:lnTo>
                  <a:pt x="0" y="7495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 l="1000"/>
            </a:stretch>
          </a:blipFill>
          <a:ln w="19050" cap="flat" cmpd="sng" algn="ctr">
            <a:solidFill>
              <a:srgbClr val="1DC51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ru-RU" sz="1440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5399" y="40582"/>
            <a:ext cx="324000" cy="324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fld id="{8FFDDC45-1BAF-4FDB-BFB6-9DC17BFCAC16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4437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13124</TotalTime>
  <Words>1675</Words>
  <Application>Microsoft Office PowerPoint</Application>
  <PresentationFormat>Экран (16:9)</PresentationFormat>
  <Paragraphs>571</Paragraphs>
  <Slides>25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Тема Office</vt:lpstr>
      <vt:lpstr>CorelDRAW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ГУК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ОЗК</dc:creator>
  <cp:lastModifiedBy>User</cp:lastModifiedBy>
  <cp:revision>1022</cp:revision>
  <cp:lastPrinted>2016-02-11T06:53:12Z</cp:lastPrinted>
  <dcterms:created xsi:type="dcterms:W3CDTF">2002-09-10T12:08:44Z</dcterms:created>
  <dcterms:modified xsi:type="dcterms:W3CDTF">2016-11-09T08:54:30Z</dcterms:modified>
</cp:coreProperties>
</file>